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2.xml" ContentType="application/vnd.openxmlformats-officedocument.themeOverr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3.xml" ContentType="application/vnd.openxmlformats-officedocument.themeOverr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4.xml" ContentType="application/vnd.openxmlformats-officedocument.themeOverr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1" r:id="rId4"/>
  </p:sldMasterIdLst>
  <p:notesMasterIdLst>
    <p:notesMasterId r:id="rId26"/>
  </p:notesMasterIdLst>
  <p:sldIdLst>
    <p:sldId id="256" r:id="rId5"/>
    <p:sldId id="287" r:id="rId6"/>
    <p:sldId id="280" r:id="rId7"/>
    <p:sldId id="266" r:id="rId8"/>
    <p:sldId id="286" r:id="rId9"/>
    <p:sldId id="281" r:id="rId10"/>
    <p:sldId id="273" r:id="rId11"/>
    <p:sldId id="279" r:id="rId12"/>
    <p:sldId id="269" r:id="rId13"/>
    <p:sldId id="270" r:id="rId14"/>
    <p:sldId id="276" r:id="rId15"/>
    <p:sldId id="274" r:id="rId16"/>
    <p:sldId id="275" r:id="rId17"/>
    <p:sldId id="282" r:id="rId18"/>
    <p:sldId id="272" r:id="rId19"/>
    <p:sldId id="285" r:id="rId20"/>
    <p:sldId id="283" r:id="rId21"/>
    <p:sldId id="258" r:id="rId22"/>
    <p:sldId id="268" r:id="rId23"/>
    <p:sldId id="277" r:id="rId24"/>
    <p:sldId id="284"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ardsectie" id="{6126287D-F77B-416E-8853-5E64DFB6EE38}">
          <p14:sldIdLst>
            <p14:sldId id="256"/>
            <p14:sldId id="287"/>
            <p14:sldId id="280"/>
            <p14:sldId id="266"/>
            <p14:sldId id="286"/>
            <p14:sldId id="281"/>
            <p14:sldId id="273"/>
            <p14:sldId id="279"/>
            <p14:sldId id="269"/>
            <p14:sldId id="270"/>
            <p14:sldId id="276"/>
            <p14:sldId id="274"/>
            <p14:sldId id="275"/>
            <p14:sldId id="282"/>
            <p14:sldId id="272"/>
            <p14:sldId id="285"/>
            <p14:sldId id="283"/>
            <p14:sldId id="258"/>
            <p14:sldId id="268"/>
            <p14:sldId id="277"/>
            <p14:sldId id="284"/>
          </p14:sldIdLst>
        </p14:section>
      </p14:sectionLst>
    </p:ex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Arjen Davids" initials="AD" lastIdx="28" clrIdx="6">
    <p:extLst>
      <p:ext uri="{19B8F6BF-5375-455C-9EA6-DF929625EA0E}">
        <p15:presenceInfo xmlns:p15="http://schemas.microsoft.com/office/powerpoint/2012/main" userId="S::a.davids@mulierinstituut.nl::a38ccd6e-5459-436a-bf0e-a36a7ecbd4ca" providerId="AD"/>
      </p:ext>
    </p:extLst>
  </p:cmAuthor>
  <p:cmAuthor id="1" name="Corry Floor" initials="C" lastIdx="8" clrIdx="0">
    <p:extLst>
      <p:ext uri="{19B8F6BF-5375-455C-9EA6-DF929625EA0E}">
        <p15:presenceInfo xmlns:p15="http://schemas.microsoft.com/office/powerpoint/2012/main" userId="Corry Floor" providerId="None"/>
      </p:ext>
    </p:extLst>
  </p:cmAuthor>
  <p:cmAuthor id="2" name="Jorien Slot-Heijs" initials="JS" lastIdx="51" clrIdx="1">
    <p:extLst>
      <p:ext uri="{19B8F6BF-5375-455C-9EA6-DF929625EA0E}">
        <p15:presenceInfo xmlns:p15="http://schemas.microsoft.com/office/powerpoint/2012/main" userId="S::j.slot@mulierinstituut.nl::e435cb56-c13c-4f4e-aff3-a21a0b9ee1ed" providerId="AD"/>
      </p:ext>
    </p:extLst>
  </p:cmAuthor>
  <p:cmAuthor id="3" name="Dorine Collard" initials="DC" lastIdx="107" clrIdx="2">
    <p:extLst>
      <p:ext uri="{19B8F6BF-5375-455C-9EA6-DF929625EA0E}">
        <p15:presenceInfo xmlns:p15="http://schemas.microsoft.com/office/powerpoint/2012/main" userId="S::d.collard@mulierinstituut.nl::ae8997e4-0c6e-4702-9a40-56e5bffc5c53" providerId="AD"/>
      </p:ext>
    </p:extLst>
  </p:cmAuthor>
  <p:cmAuthor id="4" name="Corry Floor" initials="CF" lastIdx="7" clrIdx="3">
    <p:extLst>
      <p:ext uri="{19B8F6BF-5375-455C-9EA6-DF929625EA0E}">
        <p15:presenceInfo xmlns:p15="http://schemas.microsoft.com/office/powerpoint/2012/main" userId="S::c.floor@mulierinstituut.nl::0c68c92c-3d38-4e7c-ad99-1fed2d8c2ff5" providerId="AD"/>
      </p:ext>
    </p:extLst>
  </p:cmAuthor>
  <p:cmAuthor id="5" name="Hugo van der Poel" initials="HvdP" lastIdx="30" clrIdx="4">
    <p:extLst>
      <p:ext uri="{19B8F6BF-5375-455C-9EA6-DF929625EA0E}">
        <p15:presenceInfo xmlns:p15="http://schemas.microsoft.com/office/powerpoint/2012/main" userId="S::h.vanderpoel@mulierinstituut.nl::5c2da183-06e6-4ac3-b611-ef11353e2cc2" providerId="AD"/>
      </p:ext>
    </p:extLst>
  </p:cmAuthor>
  <p:cmAuthor id="6" name="Marije Lüschen" initials="ML" lastIdx="22" clrIdx="5">
    <p:extLst>
      <p:ext uri="{19B8F6BF-5375-455C-9EA6-DF929625EA0E}">
        <p15:presenceInfo xmlns:p15="http://schemas.microsoft.com/office/powerpoint/2012/main" userId="S::m.luschen@mulierinstituut.nl::81a3fe81-69dc-4886-82aa-548d4c5dba1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C004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6265" autoAdjust="0"/>
  </p:normalViewPr>
  <p:slideViewPr>
    <p:cSldViewPr snapToGrid="0">
      <p:cViewPr varScale="1">
        <p:scale>
          <a:sx n="110" d="100"/>
          <a:sy n="110" d="100"/>
        </p:scale>
        <p:origin x="1602" y="10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commentAuthors" Target="commentAuthors.xml"/><Relationship Id="rId30"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rry Floor" userId="0c68c92c-3d38-4e7c-ad99-1fed2d8c2ff5" providerId="ADAL" clId="{2E92C466-538C-486A-98CB-F15846BD4040}"/>
    <pc:docChg chg="modSld">
      <pc:chgData name="Corry Floor" userId="0c68c92c-3d38-4e7c-ad99-1fed2d8c2ff5" providerId="ADAL" clId="{2E92C466-538C-486A-98CB-F15846BD4040}" dt="2021-01-20T14:07:18.592" v="300" actId="20577"/>
      <pc:docMkLst>
        <pc:docMk/>
      </pc:docMkLst>
      <pc:sldChg chg="modSp mod">
        <pc:chgData name="Corry Floor" userId="0c68c92c-3d38-4e7c-ad99-1fed2d8c2ff5" providerId="ADAL" clId="{2E92C466-538C-486A-98CB-F15846BD4040}" dt="2021-01-20T13:59:58.391" v="153" actId="20577"/>
        <pc:sldMkLst>
          <pc:docMk/>
          <pc:sldMk cId="1159712372" sldId="266"/>
        </pc:sldMkLst>
        <pc:spChg chg="mod">
          <ac:chgData name="Corry Floor" userId="0c68c92c-3d38-4e7c-ad99-1fed2d8c2ff5" providerId="ADAL" clId="{2E92C466-538C-486A-98CB-F15846BD4040}" dt="2021-01-20T13:58:52.415" v="33" actId="20577"/>
          <ac:spMkLst>
            <pc:docMk/>
            <pc:sldMk cId="1159712372" sldId="266"/>
            <ac:spMk id="6" creationId="{00000000-0000-0000-0000-000000000000}"/>
          </ac:spMkLst>
        </pc:spChg>
        <pc:spChg chg="mod">
          <ac:chgData name="Corry Floor" userId="0c68c92c-3d38-4e7c-ad99-1fed2d8c2ff5" providerId="ADAL" clId="{2E92C466-538C-486A-98CB-F15846BD4040}" dt="2021-01-20T13:59:58.391" v="153" actId="20577"/>
          <ac:spMkLst>
            <pc:docMk/>
            <pc:sldMk cId="1159712372" sldId="266"/>
            <ac:spMk id="7" creationId="{00000000-0000-0000-0000-000000000000}"/>
          </ac:spMkLst>
        </pc:spChg>
      </pc:sldChg>
      <pc:sldChg chg="modSp mod">
        <pc:chgData name="Corry Floor" userId="0c68c92c-3d38-4e7c-ad99-1fed2d8c2ff5" providerId="ADAL" clId="{2E92C466-538C-486A-98CB-F15846BD4040}" dt="2021-01-20T14:07:18.592" v="300" actId="20577"/>
        <pc:sldMkLst>
          <pc:docMk/>
          <pc:sldMk cId="711169407" sldId="275"/>
        </pc:sldMkLst>
        <pc:spChg chg="mod">
          <ac:chgData name="Corry Floor" userId="0c68c92c-3d38-4e7c-ad99-1fed2d8c2ff5" providerId="ADAL" clId="{2E92C466-538C-486A-98CB-F15846BD4040}" dt="2021-01-20T14:07:18.592" v="300" actId="20577"/>
          <ac:spMkLst>
            <pc:docMk/>
            <pc:sldMk cId="711169407" sldId="275"/>
            <ac:spMk id="3" creationId="{00000000-0000-0000-0000-000000000000}"/>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file:///\\mi2\SHARED$\2%20Projecten\13%20ZonMw\2020%2020512%20ZonMw,%20beweegaanbod%20kwetsbaren%20na%20coronatijd\Kwantitatieve%20analyse\Tabellen%20en%20figuren%20NDC.xlsx" TargetMode="External"/></Relationships>
</file>

<file path=ppt/charts/_rels/chart2.xml.rels><?xml version="1.0" encoding="UTF-8" standalone="yes"?>
<Relationships xmlns="http://schemas.openxmlformats.org/package/2006/relationships"><Relationship Id="rId3" Type="http://schemas.openxmlformats.org/officeDocument/2006/relationships/oleObject" Target="file:///\\mi2\SHARED$\2%20Projecten\13%20ZonMw\2020%2020512%20ZonMw,%20beweegaanbod%20kwetsbaren%20na%20coronatijd\Kwantitatieve%20analyse\Tabellen%20en%20figuren%20NDC.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file:///\\mi2\SHARED$\2%20Projecten\13%20ZonMw\2020%2020512%20ZonMw,%20beweegaanbod%20kwetsbaren%20na%20coronatijd\Kwantitatieve%20analyse\Tabellen%20en%20figuren%20NDC.xlsx" TargetMode="External"/></Relationships>
</file>

<file path=ppt/charts/_rels/chart4.xml.rels><?xml version="1.0" encoding="UTF-8" standalone="yes"?>
<Relationships xmlns="http://schemas.openxmlformats.org/package/2006/relationships"><Relationship Id="rId3" Type="http://schemas.openxmlformats.org/officeDocument/2006/relationships/oleObject" Target="file:///\\MI2\SHARED$\2%20Projecten\13%20ZonMw\2020%2020512%20ZonMw,%20beweegaanbod%20kwetsbaren%20na%20coronatijd\Kwantitatieve%20analyse\Analyse\Tabellen%20en%20figuren%20NDC.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oleObject" Target="file:///\\mi2\SHARED$\2%20Projecten\13%20ZonMw\2020%2020512%20ZonMw,%20beweegaanbod%20kwetsbaren%20na%20coronatijd\Kwantitatieve%20analyse\Tabellen%20en%20figuren%20NDC.xlsx" TargetMode="External"/></Relationships>
</file>

<file path=ppt/charts/_rels/chart6.xml.rels><?xml version="1.0" encoding="UTF-8" standalone="yes"?>
<Relationships xmlns="http://schemas.openxmlformats.org/package/2006/relationships"><Relationship Id="rId3" Type="http://schemas.openxmlformats.org/officeDocument/2006/relationships/oleObject" Target="file:///\\MI2\SHARED$\2%20Projecten\13%20ZonMw\2020%2020512%20ZonMw,%20beweegaanbod%20kwetsbaren%20na%20coronatijd\Kwantitatieve%20analyse\Analyse\Tabellen%20en%20figuren%20NDC.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oleObject" Target="file:///\\mi2\SHARED$\2%20Projecten\13%20ZonMw\2020%2020512%20ZonMw,%20beweegaanbod%20kwetsbaren%20na%20coronatijd\Kwantitatieve%20analyse\Tabellen%20en%20figuren%20NDC.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stacked"/>
        <c:varyColors val="0"/>
        <c:ser>
          <c:idx val="0"/>
          <c:order val="0"/>
          <c:tx>
            <c:strRef>
              <c:f>Bewegen!$G$45</c:f>
              <c:strCache>
                <c:ptCount val="1"/>
                <c:pt idx="0">
                  <c:v>Minder beweging</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chemeClr val="bg1"/>
                    </a:solidFill>
                    <a:latin typeface="Lucida Sans" panose="020B0602030504020204" pitchFamily="34" charset="0"/>
                    <a:ea typeface="+mn-ea"/>
                    <a:cs typeface="+mn-cs"/>
                  </a:defRPr>
                </a:pPr>
                <a:endParaRPr lang="nl-NL"/>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Bewegen!$H$44:$I$44</c:f>
              <c:strCache>
                <c:ptCount val="2"/>
                <c:pt idx="0">
                  <c:v>Na lockdown (half mei-augustus)</c:v>
                </c:pt>
                <c:pt idx="1">
                  <c:v>Tijdens lockdown (half maart-half mei)</c:v>
                </c:pt>
              </c:strCache>
            </c:strRef>
          </c:cat>
          <c:val>
            <c:numRef>
              <c:f>Bewegen!$H$45:$I$45</c:f>
              <c:numCache>
                <c:formatCode>0</c:formatCode>
                <c:ptCount val="2"/>
                <c:pt idx="0">
                  <c:v>28.671328671328673</c:v>
                </c:pt>
                <c:pt idx="1">
                  <c:v>44.755244755244753</c:v>
                </c:pt>
              </c:numCache>
            </c:numRef>
          </c:val>
          <c:extLst>
            <c:ext xmlns:c16="http://schemas.microsoft.com/office/drawing/2014/chart" uri="{C3380CC4-5D6E-409C-BE32-E72D297353CC}">
              <c16:uniqueId val="{00000000-F960-4BFE-856A-43EF20690D1B}"/>
            </c:ext>
          </c:extLst>
        </c:ser>
        <c:ser>
          <c:idx val="1"/>
          <c:order val="1"/>
          <c:tx>
            <c:strRef>
              <c:f>Bewegen!$G$46</c:f>
              <c:strCache>
                <c:ptCount val="1"/>
                <c:pt idx="0">
                  <c:v>Evenveel beweging</c:v>
                </c:pt>
              </c:strCache>
            </c:strRef>
          </c:tx>
          <c:spPr>
            <a:solidFill>
              <a:schemeClr val="bg1">
                <a:lumMod val="8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ysClr val="windowText" lastClr="000000"/>
                    </a:solidFill>
                    <a:latin typeface="Lucida Sans" panose="020B0602030504020204" pitchFamily="34" charset="0"/>
                    <a:ea typeface="+mn-ea"/>
                    <a:cs typeface="+mn-cs"/>
                  </a:defRPr>
                </a:pPr>
                <a:endParaRPr lang="nl-NL"/>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Bewegen!$H$44:$I$44</c:f>
              <c:strCache>
                <c:ptCount val="2"/>
                <c:pt idx="0">
                  <c:v>Na lockdown (half mei-augustus)</c:v>
                </c:pt>
                <c:pt idx="1">
                  <c:v>Tijdens lockdown (half maart-half mei)</c:v>
                </c:pt>
              </c:strCache>
            </c:strRef>
          </c:cat>
          <c:val>
            <c:numRef>
              <c:f>Bewegen!$H$46:$I$46</c:f>
              <c:numCache>
                <c:formatCode>0</c:formatCode>
                <c:ptCount val="2"/>
                <c:pt idx="0">
                  <c:v>51.048951048951054</c:v>
                </c:pt>
                <c:pt idx="1">
                  <c:v>38.461538461538467</c:v>
                </c:pt>
              </c:numCache>
            </c:numRef>
          </c:val>
          <c:extLst>
            <c:ext xmlns:c16="http://schemas.microsoft.com/office/drawing/2014/chart" uri="{C3380CC4-5D6E-409C-BE32-E72D297353CC}">
              <c16:uniqueId val="{00000001-F960-4BFE-856A-43EF20690D1B}"/>
            </c:ext>
          </c:extLst>
        </c:ser>
        <c:ser>
          <c:idx val="2"/>
          <c:order val="2"/>
          <c:tx>
            <c:strRef>
              <c:f>Bewegen!$G$47</c:f>
              <c:strCache>
                <c:ptCount val="1"/>
                <c:pt idx="0">
                  <c:v>Meer beweging</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ysClr val="windowText" lastClr="000000"/>
                    </a:solidFill>
                    <a:latin typeface="Lucida Sans" panose="020B0602030504020204" pitchFamily="34" charset="0"/>
                    <a:ea typeface="+mn-ea"/>
                    <a:cs typeface="+mn-cs"/>
                  </a:defRPr>
                </a:pPr>
                <a:endParaRPr lang="nl-NL"/>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Bewegen!$H$44:$I$44</c:f>
              <c:strCache>
                <c:ptCount val="2"/>
                <c:pt idx="0">
                  <c:v>Na lockdown (half mei-augustus)</c:v>
                </c:pt>
                <c:pt idx="1">
                  <c:v>Tijdens lockdown (half maart-half mei)</c:v>
                </c:pt>
              </c:strCache>
            </c:strRef>
          </c:cat>
          <c:val>
            <c:numRef>
              <c:f>Bewegen!$H$47:$I$47</c:f>
              <c:numCache>
                <c:formatCode>0</c:formatCode>
                <c:ptCount val="2"/>
                <c:pt idx="0">
                  <c:v>20.27972027972028</c:v>
                </c:pt>
                <c:pt idx="1">
                  <c:v>16.783216783216783</c:v>
                </c:pt>
              </c:numCache>
            </c:numRef>
          </c:val>
          <c:extLst>
            <c:ext xmlns:c16="http://schemas.microsoft.com/office/drawing/2014/chart" uri="{C3380CC4-5D6E-409C-BE32-E72D297353CC}">
              <c16:uniqueId val="{00000002-F960-4BFE-856A-43EF20690D1B}"/>
            </c:ext>
          </c:extLst>
        </c:ser>
        <c:dLbls>
          <c:showLegendKey val="0"/>
          <c:showVal val="0"/>
          <c:showCatName val="0"/>
          <c:showSerName val="0"/>
          <c:showPercent val="0"/>
          <c:showBubbleSize val="0"/>
        </c:dLbls>
        <c:gapWidth val="30"/>
        <c:overlap val="100"/>
        <c:axId val="535338648"/>
        <c:axId val="428316296"/>
      </c:barChart>
      <c:catAx>
        <c:axId val="53533864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ysClr val="windowText" lastClr="000000"/>
                </a:solidFill>
                <a:latin typeface="Lucida Sans" panose="020B0602030504020204" pitchFamily="34" charset="0"/>
                <a:ea typeface="+mn-ea"/>
                <a:cs typeface="+mn-cs"/>
              </a:defRPr>
            </a:pPr>
            <a:endParaRPr lang="nl-NL"/>
          </a:p>
        </c:txPr>
        <c:crossAx val="428316296"/>
        <c:crosses val="autoZero"/>
        <c:auto val="1"/>
        <c:lblAlgn val="ctr"/>
        <c:lblOffset val="100"/>
        <c:noMultiLvlLbl val="0"/>
      </c:catAx>
      <c:valAx>
        <c:axId val="428316296"/>
        <c:scaling>
          <c:orientation val="minMax"/>
          <c:max val="100"/>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ysClr val="windowText" lastClr="000000"/>
                </a:solidFill>
                <a:latin typeface="Lucida Sans" panose="020B0602030504020204" pitchFamily="34" charset="0"/>
                <a:ea typeface="+mn-ea"/>
                <a:cs typeface="+mn-cs"/>
              </a:defRPr>
            </a:pPr>
            <a:endParaRPr lang="nl-NL"/>
          </a:p>
        </c:txPr>
        <c:crossAx val="535338648"/>
        <c:crosses val="autoZero"/>
        <c:crossBetween val="between"/>
        <c:majorUnit val="20"/>
      </c:valAx>
      <c:spPr>
        <a:noFill/>
        <a:ln>
          <a:noFill/>
        </a:ln>
        <a:effectLst/>
      </c:spPr>
    </c:plotArea>
    <c:legend>
      <c:legendPos val="b"/>
      <c:overlay val="0"/>
      <c:spPr>
        <a:noFill/>
        <a:ln>
          <a:noFill/>
        </a:ln>
        <a:effectLst/>
      </c:spPr>
      <c:txPr>
        <a:bodyPr rot="0" spcFirstLastPara="1" vertOverflow="ellipsis" vert="horz" wrap="square" anchor="ctr" anchorCtr="1"/>
        <a:lstStyle/>
        <a:p>
          <a:pPr>
            <a:defRPr sz="800" b="0" i="0" u="none" strike="noStrike" kern="1200" baseline="0">
              <a:solidFill>
                <a:sysClr val="windowText" lastClr="000000"/>
              </a:solidFill>
              <a:latin typeface="Lucida Sans" panose="020B0602030504020204" pitchFamily="34" charset="0"/>
              <a:ea typeface="+mn-ea"/>
              <a:cs typeface="+mn-cs"/>
            </a:defRPr>
          </a:pPr>
          <a:endParaRPr lang="nl-NL"/>
        </a:p>
      </c:txPr>
    </c:legend>
    <c:plotVisOnly val="1"/>
    <c:dispBlanksAs val="gap"/>
    <c:showDLblsOverMax val="0"/>
  </c:chart>
  <c:spPr>
    <a:noFill/>
    <a:ln w="9525" cap="flat" cmpd="sng" algn="ctr">
      <a:noFill/>
      <a:round/>
    </a:ln>
    <a:effectLst/>
  </c:spPr>
  <c:txPr>
    <a:bodyPr/>
    <a:lstStyle/>
    <a:p>
      <a:pPr>
        <a:defRPr sz="800">
          <a:solidFill>
            <a:sysClr val="windowText" lastClr="000000"/>
          </a:solidFill>
          <a:latin typeface="Lucida Sans" panose="020B0602030504020204" pitchFamily="34" charset="0"/>
        </a:defRPr>
      </a:pPr>
      <a:endParaRPr lang="nl-NL"/>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stellingen!$B$16</c:f>
              <c:strCache>
                <c:ptCount val="1"/>
                <c:pt idx="0">
                  <c:v>Helemaal oneens</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chemeClr val="bg1"/>
                    </a:solidFill>
                    <a:latin typeface="Lucida Sans" panose="020B0602030504020204" pitchFamily="34" charset="0"/>
                    <a:ea typeface="+mn-ea"/>
                    <a:cs typeface="+mn-cs"/>
                  </a:defRPr>
                </a:pPr>
                <a:endParaRPr lang="nl-NL"/>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stellingen!$A$17:$A$19</c:f>
              <c:strCache>
                <c:ptCount val="3"/>
                <c:pt idx="0">
                  <c:v>Ik vind het belangrijk dat tijdens de NDC 2020 de coronamaatregelen streng worden gehandhaafd</c:v>
                </c:pt>
                <c:pt idx="1">
                  <c:v>Ik maak me zorgen om tijdens de wandeltrainingen met het coronavirus besmet te worden</c:v>
                </c:pt>
                <c:pt idx="2">
                  <c:v>Ik kijk er naar uit om aan de wandeltrainingen deel te nemen</c:v>
                </c:pt>
              </c:strCache>
            </c:strRef>
          </c:cat>
          <c:val>
            <c:numRef>
              <c:f>stellingen!$B$17:$B$19</c:f>
              <c:numCache>
                <c:formatCode>###0</c:formatCode>
                <c:ptCount val="3"/>
                <c:pt idx="0">
                  <c:v>2.5423728813559325</c:v>
                </c:pt>
                <c:pt idx="1">
                  <c:v>26.271186440677969</c:v>
                </c:pt>
                <c:pt idx="2">
                  <c:v>3.3898305084745761</c:v>
                </c:pt>
              </c:numCache>
            </c:numRef>
          </c:val>
          <c:extLst>
            <c:ext xmlns:c16="http://schemas.microsoft.com/office/drawing/2014/chart" uri="{C3380CC4-5D6E-409C-BE32-E72D297353CC}">
              <c16:uniqueId val="{00000000-4B91-4A37-BB34-73EEFF91ECE3}"/>
            </c:ext>
          </c:extLst>
        </c:ser>
        <c:ser>
          <c:idx val="1"/>
          <c:order val="1"/>
          <c:tx>
            <c:strRef>
              <c:f>stellingen!$C$16</c:f>
              <c:strCache>
                <c:ptCount val="1"/>
                <c:pt idx="0">
                  <c:v>Oneens</c:v>
                </c:pt>
              </c:strCache>
            </c:strRef>
          </c:tx>
          <c:spPr>
            <a:solidFill>
              <a:schemeClr val="accent2">
                <a:lumMod val="20000"/>
                <a:lumOff val="80000"/>
              </a:schemeClr>
            </a:solidFill>
            <a:ln>
              <a:noFill/>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1-4B91-4A37-BB34-73EEFF91ECE3}"/>
                </c:ext>
              </c:extLst>
            </c:dLbl>
            <c:dLbl>
              <c:idx val="2"/>
              <c:delete val="1"/>
              <c:extLst>
                <c:ext xmlns:c15="http://schemas.microsoft.com/office/drawing/2012/chart" uri="{CE6537A1-D6FC-4f65-9D91-7224C49458BB}"/>
                <c:ext xmlns:c16="http://schemas.microsoft.com/office/drawing/2014/chart" uri="{C3380CC4-5D6E-409C-BE32-E72D297353CC}">
                  <c16:uniqueId val="{00000002-4B91-4A37-BB34-73EEFF91ECE3}"/>
                </c:ext>
              </c:extLst>
            </c:dLbl>
            <c:spPr>
              <a:no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ysClr val="windowText" lastClr="000000"/>
                    </a:solidFill>
                    <a:latin typeface="Lucida Sans" panose="020B0602030504020204" pitchFamily="34" charset="0"/>
                    <a:ea typeface="+mn-ea"/>
                    <a:cs typeface="+mn-cs"/>
                  </a:defRPr>
                </a:pPr>
                <a:endParaRPr lang="nl-NL"/>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stellingen!$A$17:$A$19</c:f>
              <c:strCache>
                <c:ptCount val="3"/>
                <c:pt idx="0">
                  <c:v>Ik vind het belangrijk dat tijdens de NDC 2020 de coronamaatregelen streng worden gehandhaafd</c:v>
                </c:pt>
                <c:pt idx="1">
                  <c:v>Ik maak me zorgen om tijdens de wandeltrainingen met het coronavirus besmet te worden</c:v>
                </c:pt>
                <c:pt idx="2">
                  <c:v>Ik kijk er naar uit om aan de wandeltrainingen deel te nemen</c:v>
                </c:pt>
              </c:strCache>
            </c:strRef>
          </c:cat>
          <c:val>
            <c:numRef>
              <c:f>stellingen!$C$17:$C$19</c:f>
              <c:numCache>
                <c:formatCode>###0</c:formatCode>
                <c:ptCount val="3"/>
                <c:pt idx="0" formatCode="General">
                  <c:v>0</c:v>
                </c:pt>
                <c:pt idx="1">
                  <c:v>34.745762711864408</c:v>
                </c:pt>
                <c:pt idx="2" formatCode="General">
                  <c:v>0</c:v>
                </c:pt>
              </c:numCache>
            </c:numRef>
          </c:val>
          <c:extLst>
            <c:ext xmlns:c16="http://schemas.microsoft.com/office/drawing/2014/chart" uri="{C3380CC4-5D6E-409C-BE32-E72D297353CC}">
              <c16:uniqueId val="{00000003-4B91-4A37-BB34-73EEFF91ECE3}"/>
            </c:ext>
          </c:extLst>
        </c:ser>
        <c:ser>
          <c:idx val="2"/>
          <c:order val="2"/>
          <c:tx>
            <c:strRef>
              <c:f>stellingen!$D$16</c:f>
              <c:strCache>
                <c:ptCount val="1"/>
                <c:pt idx="0">
                  <c:v>Neutraal</c:v>
                </c:pt>
              </c:strCache>
            </c:strRef>
          </c:tx>
          <c:spPr>
            <a:solidFill>
              <a:schemeClr val="bg1">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ysClr val="windowText" lastClr="000000"/>
                    </a:solidFill>
                    <a:latin typeface="Lucida Sans" panose="020B0602030504020204" pitchFamily="34" charset="0"/>
                    <a:ea typeface="+mn-ea"/>
                    <a:cs typeface="+mn-cs"/>
                  </a:defRPr>
                </a:pPr>
                <a:endParaRPr lang="nl-NL"/>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stellingen!$A$17:$A$19</c:f>
              <c:strCache>
                <c:ptCount val="3"/>
                <c:pt idx="0">
                  <c:v>Ik vind het belangrijk dat tijdens de NDC 2020 de coronamaatregelen streng worden gehandhaafd</c:v>
                </c:pt>
                <c:pt idx="1">
                  <c:v>Ik maak me zorgen om tijdens de wandeltrainingen met het coronavirus besmet te worden</c:v>
                </c:pt>
                <c:pt idx="2">
                  <c:v>Ik kijk er naar uit om aan de wandeltrainingen deel te nemen</c:v>
                </c:pt>
              </c:strCache>
            </c:strRef>
          </c:cat>
          <c:val>
            <c:numRef>
              <c:f>stellingen!$D$17:$D$19</c:f>
              <c:numCache>
                <c:formatCode>###0</c:formatCode>
                <c:ptCount val="3"/>
                <c:pt idx="0">
                  <c:v>22.033898305084744</c:v>
                </c:pt>
                <c:pt idx="1">
                  <c:v>33.050847457627121</c:v>
                </c:pt>
                <c:pt idx="2">
                  <c:v>16.101694915254235</c:v>
                </c:pt>
              </c:numCache>
            </c:numRef>
          </c:val>
          <c:extLst>
            <c:ext xmlns:c16="http://schemas.microsoft.com/office/drawing/2014/chart" uri="{C3380CC4-5D6E-409C-BE32-E72D297353CC}">
              <c16:uniqueId val="{00000004-4B91-4A37-BB34-73EEFF91ECE3}"/>
            </c:ext>
          </c:extLst>
        </c:ser>
        <c:ser>
          <c:idx val="3"/>
          <c:order val="3"/>
          <c:tx>
            <c:strRef>
              <c:f>stellingen!$E$16</c:f>
              <c:strCache>
                <c:ptCount val="1"/>
                <c:pt idx="0">
                  <c:v>Eens</c:v>
                </c:pt>
              </c:strCache>
            </c:strRef>
          </c:tx>
          <c:spPr>
            <a:solidFill>
              <a:schemeClr val="accent3">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ysClr val="windowText" lastClr="000000"/>
                    </a:solidFill>
                    <a:latin typeface="Lucida Sans" panose="020B0602030504020204" pitchFamily="34" charset="0"/>
                    <a:ea typeface="+mn-ea"/>
                    <a:cs typeface="+mn-cs"/>
                  </a:defRPr>
                </a:pPr>
                <a:endParaRPr lang="nl-NL"/>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stellingen!$A$17:$A$19</c:f>
              <c:strCache>
                <c:ptCount val="3"/>
                <c:pt idx="0">
                  <c:v>Ik vind het belangrijk dat tijdens de NDC 2020 de coronamaatregelen streng worden gehandhaafd</c:v>
                </c:pt>
                <c:pt idx="1">
                  <c:v>Ik maak me zorgen om tijdens de wandeltrainingen met het coronavirus besmet te worden</c:v>
                </c:pt>
                <c:pt idx="2">
                  <c:v>Ik kijk er naar uit om aan de wandeltrainingen deel te nemen</c:v>
                </c:pt>
              </c:strCache>
            </c:strRef>
          </c:cat>
          <c:val>
            <c:numRef>
              <c:f>stellingen!$E$17:$E$19</c:f>
              <c:numCache>
                <c:formatCode>###0</c:formatCode>
                <c:ptCount val="3"/>
                <c:pt idx="0">
                  <c:v>39.83050847457627</c:v>
                </c:pt>
                <c:pt idx="1">
                  <c:v>5.0847457627118651</c:v>
                </c:pt>
                <c:pt idx="2">
                  <c:v>44.067796610169488</c:v>
                </c:pt>
              </c:numCache>
            </c:numRef>
          </c:val>
          <c:extLst>
            <c:ext xmlns:c16="http://schemas.microsoft.com/office/drawing/2014/chart" uri="{C3380CC4-5D6E-409C-BE32-E72D297353CC}">
              <c16:uniqueId val="{00000005-4B91-4A37-BB34-73EEFF91ECE3}"/>
            </c:ext>
          </c:extLst>
        </c:ser>
        <c:ser>
          <c:idx val="4"/>
          <c:order val="4"/>
          <c:tx>
            <c:strRef>
              <c:f>stellingen!$F$16</c:f>
              <c:strCache>
                <c:ptCount val="1"/>
                <c:pt idx="0">
                  <c:v>Helemaal eens</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ysClr val="windowText" lastClr="000000"/>
                    </a:solidFill>
                    <a:latin typeface="Lucida Sans" panose="020B0602030504020204" pitchFamily="34" charset="0"/>
                    <a:ea typeface="+mn-ea"/>
                    <a:cs typeface="+mn-cs"/>
                  </a:defRPr>
                </a:pPr>
                <a:endParaRPr lang="nl-NL"/>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stellingen!$A$17:$A$19</c:f>
              <c:strCache>
                <c:ptCount val="3"/>
                <c:pt idx="0">
                  <c:v>Ik vind het belangrijk dat tijdens de NDC 2020 de coronamaatregelen streng worden gehandhaafd</c:v>
                </c:pt>
                <c:pt idx="1">
                  <c:v>Ik maak me zorgen om tijdens de wandeltrainingen met het coronavirus besmet te worden</c:v>
                </c:pt>
                <c:pt idx="2">
                  <c:v>Ik kijk er naar uit om aan de wandeltrainingen deel te nemen</c:v>
                </c:pt>
              </c:strCache>
            </c:strRef>
          </c:cat>
          <c:val>
            <c:numRef>
              <c:f>stellingen!$F$17:$F$19</c:f>
              <c:numCache>
                <c:formatCode>###0</c:formatCode>
                <c:ptCount val="3"/>
                <c:pt idx="0">
                  <c:v>35.593220338983052</c:v>
                </c:pt>
                <c:pt idx="1">
                  <c:v>0.84745762711864403</c:v>
                </c:pt>
                <c:pt idx="2">
                  <c:v>36.440677966101696</c:v>
                </c:pt>
              </c:numCache>
            </c:numRef>
          </c:val>
          <c:extLst>
            <c:ext xmlns:c16="http://schemas.microsoft.com/office/drawing/2014/chart" uri="{C3380CC4-5D6E-409C-BE32-E72D297353CC}">
              <c16:uniqueId val="{00000006-4B91-4A37-BB34-73EEFF91ECE3}"/>
            </c:ext>
          </c:extLst>
        </c:ser>
        <c:dLbls>
          <c:showLegendKey val="0"/>
          <c:showVal val="0"/>
          <c:showCatName val="0"/>
          <c:showSerName val="0"/>
          <c:showPercent val="0"/>
          <c:showBubbleSize val="0"/>
        </c:dLbls>
        <c:gapWidth val="30"/>
        <c:overlap val="100"/>
        <c:axId val="411602824"/>
        <c:axId val="411603152"/>
      </c:barChart>
      <c:catAx>
        <c:axId val="41160282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ysClr val="windowText" lastClr="000000"/>
                </a:solidFill>
                <a:latin typeface="Lucida Sans" panose="020B0602030504020204" pitchFamily="34" charset="0"/>
                <a:ea typeface="+mn-ea"/>
                <a:cs typeface="+mn-cs"/>
              </a:defRPr>
            </a:pPr>
            <a:endParaRPr lang="nl-NL"/>
          </a:p>
        </c:txPr>
        <c:crossAx val="411603152"/>
        <c:crosses val="autoZero"/>
        <c:auto val="1"/>
        <c:lblAlgn val="ctr"/>
        <c:lblOffset val="100"/>
        <c:noMultiLvlLbl val="0"/>
      </c:catAx>
      <c:valAx>
        <c:axId val="411603152"/>
        <c:scaling>
          <c:orientation val="minMax"/>
          <c:max val="100"/>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ysClr val="windowText" lastClr="000000"/>
                </a:solidFill>
                <a:latin typeface="Lucida Sans" panose="020B0602030504020204" pitchFamily="34" charset="0"/>
                <a:ea typeface="+mn-ea"/>
                <a:cs typeface="+mn-cs"/>
              </a:defRPr>
            </a:pPr>
            <a:endParaRPr lang="nl-NL"/>
          </a:p>
        </c:txPr>
        <c:crossAx val="411602824"/>
        <c:crosses val="autoZero"/>
        <c:crossBetween val="between"/>
        <c:majorUnit val="20"/>
      </c:valAx>
      <c:spPr>
        <a:noFill/>
        <a:ln>
          <a:noFill/>
        </a:ln>
        <a:effectLst/>
      </c:spPr>
    </c:plotArea>
    <c:legend>
      <c:legendPos val="b"/>
      <c:overlay val="0"/>
      <c:spPr>
        <a:noFill/>
        <a:ln>
          <a:noFill/>
        </a:ln>
        <a:effectLst/>
      </c:spPr>
      <c:txPr>
        <a:bodyPr rot="0" spcFirstLastPara="1" vertOverflow="ellipsis" vert="horz" wrap="square" anchor="ctr" anchorCtr="1"/>
        <a:lstStyle/>
        <a:p>
          <a:pPr>
            <a:defRPr sz="800" b="0" i="0" u="none" strike="noStrike" kern="1200" baseline="0">
              <a:solidFill>
                <a:sysClr val="windowText" lastClr="000000"/>
              </a:solidFill>
              <a:latin typeface="Lucida Sans" panose="020B0602030504020204" pitchFamily="34" charset="0"/>
              <a:ea typeface="+mn-ea"/>
              <a:cs typeface="+mn-cs"/>
            </a:defRPr>
          </a:pPr>
          <a:endParaRPr lang="nl-NL"/>
        </a:p>
      </c:txPr>
    </c:legend>
    <c:plotVisOnly val="1"/>
    <c:dispBlanksAs val="gap"/>
    <c:showDLblsOverMax val="0"/>
  </c:chart>
  <c:spPr>
    <a:noFill/>
    <a:ln w="9525" cap="flat" cmpd="sng" algn="ctr">
      <a:noFill/>
      <a:round/>
    </a:ln>
    <a:effectLst/>
  </c:spPr>
  <c:txPr>
    <a:bodyPr/>
    <a:lstStyle/>
    <a:p>
      <a:pPr>
        <a:defRPr sz="800">
          <a:solidFill>
            <a:sysClr val="windowText" lastClr="000000"/>
          </a:solidFill>
          <a:latin typeface="Lucida Sans" panose="020B0602030504020204" pitchFamily="34" charset="0"/>
        </a:defRPr>
      </a:pPr>
      <a:endParaRPr lang="nl-NL"/>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spPr>
            <a:solidFill>
              <a:srgbClr val="FFE512"/>
            </a:solidFill>
            <a:ln>
              <a:noFill/>
            </a:ln>
            <a:effectLst/>
          </c:spPr>
          <c:invertIfNegative val="0"/>
          <c:dLbls>
            <c:spPr>
              <a:noFill/>
              <a:ln>
                <a:noFill/>
              </a:ln>
              <a:effectLst/>
            </c:spPr>
            <c:txPr>
              <a:bodyPr rot="0" spcFirstLastPara="1" vertOverflow="ellipsis" vert="horz" wrap="square" anchor="ctr" anchorCtr="1"/>
              <a:lstStyle/>
              <a:p>
                <a:pPr>
                  <a:defRPr sz="800" b="0" i="0" u="none" strike="noStrike" kern="1200" baseline="0">
                    <a:solidFill>
                      <a:sysClr val="windowText" lastClr="000000"/>
                    </a:solidFill>
                    <a:latin typeface="Lucida Sans" panose="020B0602030504020204" pitchFamily="34" charset="0"/>
                    <a:ea typeface="+mn-ea"/>
                    <a:cs typeface="+mn-cs"/>
                  </a:defRPr>
                </a:pPr>
                <a:endParaRPr lang="nl-NL"/>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Deelname!$B$30:$B$37</c:f>
              <c:strCache>
                <c:ptCount val="8"/>
                <c:pt idx="0">
                  <c:v>Omdat mijn arts/fysiotherapeut het heeft aangeraden</c:v>
                </c:pt>
                <c:pt idx="1">
                  <c:v>Om mijn eigen prestaties te verbeteren, mezelf te overwinnen</c:v>
                </c:pt>
                <c:pt idx="2">
                  <c:v>Om een leuke activiteit te doen</c:v>
                </c:pt>
                <c:pt idx="3">
                  <c:v>Om nieuwe mensen te ontmoeten</c:v>
                </c:pt>
                <c:pt idx="4">
                  <c:v>Omdat ik graag buiten actief ben</c:v>
                </c:pt>
                <c:pt idx="5">
                  <c:v>Om fitter te worden/een betere conditie te krijgen</c:v>
                </c:pt>
                <c:pt idx="6">
                  <c:v>Om een gezond gewicht te bereiken of behouden</c:v>
                </c:pt>
                <c:pt idx="7">
                  <c:v>Voor het behouden of verbeteren van mijn gezondheid</c:v>
                </c:pt>
              </c:strCache>
            </c:strRef>
          </c:cat>
          <c:val>
            <c:numRef>
              <c:f>Deelname!$C$30:$C$37</c:f>
              <c:numCache>
                <c:formatCode>###0</c:formatCode>
                <c:ptCount val="8"/>
                <c:pt idx="0">
                  <c:v>12.711864406779661</c:v>
                </c:pt>
                <c:pt idx="1">
                  <c:v>15.254237288135593</c:v>
                </c:pt>
                <c:pt idx="2">
                  <c:v>18.64406779661017</c:v>
                </c:pt>
                <c:pt idx="3">
                  <c:v>18.64406779661017</c:v>
                </c:pt>
                <c:pt idx="4">
                  <c:v>27.118644067796609</c:v>
                </c:pt>
                <c:pt idx="5">
                  <c:v>44.915254237288138</c:v>
                </c:pt>
                <c:pt idx="6">
                  <c:v>49.152542372881356</c:v>
                </c:pt>
                <c:pt idx="7">
                  <c:v>61.016949152542374</c:v>
                </c:pt>
              </c:numCache>
            </c:numRef>
          </c:val>
          <c:extLst>
            <c:ext xmlns:c16="http://schemas.microsoft.com/office/drawing/2014/chart" uri="{C3380CC4-5D6E-409C-BE32-E72D297353CC}">
              <c16:uniqueId val="{00000000-E197-4ED2-BFEE-1CE2F0A04422}"/>
            </c:ext>
          </c:extLst>
        </c:ser>
        <c:dLbls>
          <c:showLegendKey val="0"/>
          <c:showVal val="0"/>
          <c:showCatName val="0"/>
          <c:showSerName val="0"/>
          <c:showPercent val="0"/>
          <c:showBubbleSize val="0"/>
        </c:dLbls>
        <c:gapWidth val="30"/>
        <c:overlap val="100"/>
        <c:axId val="423103400"/>
        <c:axId val="423103728"/>
      </c:barChart>
      <c:catAx>
        <c:axId val="42310340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ysClr val="windowText" lastClr="000000"/>
                </a:solidFill>
                <a:latin typeface="Lucida Sans" panose="020B0602030504020204" pitchFamily="34" charset="0"/>
                <a:ea typeface="+mn-ea"/>
                <a:cs typeface="+mn-cs"/>
              </a:defRPr>
            </a:pPr>
            <a:endParaRPr lang="nl-NL"/>
          </a:p>
        </c:txPr>
        <c:crossAx val="423103728"/>
        <c:crosses val="autoZero"/>
        <c:auto val="1"/>
        <c:lblAlgn val="ctr"/>
        <c:lblOffset val="100"/>
        <c:noMultiLvlLbl val="0"/>
      </c:catAx>
      <c:valAx>
        <c:axId val="423103728"/>
        <c:scaling>
          <c:orientation val="minMax"/>
          <c:max val="100"/>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ysClr val="windowText" lastClr="000000"/>
                </a:solidFill>
                <a:latin typeface="Lucida Sans" panose="020B0602030504020204" pitchFamily="34" charset="0"/>
                <a:ea typeface="+mn-ea"/>
                <a:cs typeface="+mn-cs"/>
              </a:defRPr>
            </a:pPr>
            <a:endParaRPr lang="nl-NL"/>
          </a:p>
        </c:txPr>
        <c:crossAx val="423103400"/>
        <c:crosses val="autoZero"/>
        <c:crossBetween val="between"/>
        <c:majorUnit val="20"/>
      </c:valAx>
      <c:spPr>
        <a:noFill/>
        <a:ln>
          <a:noFill/>
        </a:ln>
        <a:effectLst/>
      </c:spPr>
    </c:plotArea>
    <c:plotVisOnly val="1"/>
    <c:dispBlanksAs val="gap"/>
    <c:showDLblsOverMax val="0"/>
  </c:chart>
  <c:spPr>
    <a:noFill/>
    <a:ln w="9525" cap="flat" cmpd="sng" algn="ctr">
      <a:noFill/>
      <a:round/>
    </a:ln>
    <a:effectLst/>
  </c:spPr>
  <c:txPr>
    <a:bodyPr/>
    <a:lstStyle/>
    <a:p>
      <a:pPr>
        <a:defRPr sz="800">
          <a:solidFill>
            <a:sysClr val="windowText" lastClr="000000"/>
          </a:solidFill>
          <a:latin typeface="Lucida Sans" panose="020B0602030504020204" pitchFamily="34" charset="0"/>
        </a:defRPr>
      </a:pPr>
      <a:endParaRPr lang="nl-NL"/>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stellingen!$B$3</c:f>
              <c:strCache>
                <c:ptCount val="1"/>
                <c:pt idx="0">
                  <c:v>Helemaal oneens</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chemeClr val="bg1"/>
                    </a:solidFill>
                    <a:latin typeface="Lucida Sans" panose="020B0602030504020204" pitchFamily="34" charset="0"/>
                    <a:ea typeface="+mn-ea"/>
                    <a:cs typeface="+mn-cs"/>
                  </a:defRPr>
                </a:pPr>
                <a:endParaRPr lang="nl-NL"/>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stellingen!$A$4:$A$7</c:f>
              <c:strCache>
                <c:ptCount val="4"/>
                <c:pt idx="0">
                  <c:v>Ik vind het fijn dat de afsluiting met de eigen groep plaatsvindt in plaats van landelijk</c:v>
                </c:pt>
                <c:pt idx="1">
                  <c:v>Ik vind het jammer dat de Challenge dit jaar 10 weken is in plaats van 20 weken</c:v>
                </c:pt>
                <c:pt idx="2">
                  <c:v>Ik vind het niet prettig om in het donker te wandelen</c:v>
                </c:pt>
                <c:pt idx="3">
                  <c:v>Ik vind het niet nodig om met 1,5 meter afstand tussen de deelnemers te wandelen</c:v>
                </c:pt>
              </c:strCache>
            </c:strRef>
          </c:cat>
          <c:val>
            <c:numRef>
              <c:f>stellingen!$B$4:$B$7</c:f>
              <c:numCache>
                <c:formatCode>###0</c:formatCode>
                <c:ptCount val="4"/>
                <c:pt idx="0">
                  <c:v>5.0847457627118651</c:v>
                </c:pt>
                <c:pt idx="1">
                  <c:v>2.5423728813559325</c:v>
                </c:pt>
                <c:pt idx="2">
                  <c:v>11.016949152542372</c:v>
                </c:pt>
                <c:pt idx="3">
                  <c:v>27.966101694915253</c:v>
                </c:pt>
              </c:numCache>
            </c:numRef>
          </c:val>
          <c:extLst>
            <c:ext xmlns:c16="http://schemas.microsoft.com/office/drawing/2014/chart" uri="{C3380CC4-5D6E-409C-BE32-E72D297353CC}">
              <c16:uniqueId val="{00000000-5F28-4962-8FA6-015E29A0FF4F}"/>
            </c:ext>
          </c:extLst>
        </c:ser>
        <c:ser>
          <c:idx val="1"/>
          <c:order val="1"/>
          <c:tx>
            <c:strRef>
              <c:f>stellingen!$C$3</c:f>
              <c:strCache>
                <c:ptCount val="1"/>
                <c:pt idx="0">
                  <c:v>Oneens</c:v>
                </c:pt>
              </c:strCache>
            </c:strRef>
          </c:tx>
          <c:spPr>
            <a:solidFill>
              <a:schemeClr val="accent2">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ysClr val="windowText" lastClr="000000"/>
                    </a:solidFill>
                    <a:latin typeface="Lucida Sans" panose="020B0602030504020204" pitchFamily="34" charset="0"/>
                    <a:ea typeface="+mn-ea"/>
                    <a:cs typeface="+mn-cs"/>
                  </a:defRPr>
                </a:pPr>
                <a:endParaRPr lang="nl-NL"/>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stellingen!$A$4:$A$7</c:f>
              <c:strCache>
                <c:ptCount val="4"/>
                <c:pt idx="0">
                  <c:v>Ik vind het fijn dat de afsluiting met de eigen groep plaatsvindt in plaats van landelijk</c:v>
                </c:pt>
                <c:pt idx="1">
                  <c:v>Ik vind het jammer dat de Challenge dit jaar 10 weken is in plaats van 20 weken</c:v>
                </c:pt>
                <c:pt idx="2">
                  <c:v>Ik vind het niet prettig om in het donker te wandelen</c:v>
                </c:pt>
                <c:pt idx="3">
                  <c:v>Ik vind het niet nodig om met 1,5 meter afstand tussen de deelnemers te wandelen</c:v>
                </c:pt>
              </c:strCache>
            </c:strRef>
          </c:cat>
          <c:val>
            <c:numRef>
              <c:f>stellingen!$C$4:$C$7</c:f>
              <c:numCache>
                <c:formatCode>###0</c:formatCode>
                <c:ptCount val="4"/>
                <c:pt idx="0">
                  <c:v>8.4745762711864394</c:v>
                </c:pt>
                <c:pt idx="1">
                  <c:v>7.6271186440677967</c:v>
                </c:pt>
                <c:pt idx="2">
                  <c:v>25.423728813559322</c:v>
                </c:pt>
                <c:pt idx="3">
                  <c:v>38.135593220338983</c:v>
                </c:pt>
              </c:numCache>
            </c:numRef>
          </c:val>
          <c:extLst>
            <c:ext xmlns:c16="http://schemas.microsoft.com/office/drawing/2014/chart" uri="{C3380CC4-5D6E-409C-BE32-E72D297353CC}">
              <c16:uniqueId val="{00000001-5F28-4962-8FA6-015E29A0FF4F}"/>
            </c:ext>
          </c:extLst>
        </c:ser>
        <c:ser>
          <c:idx val="2"/>
          <c:order val="2"/>
          <c:tx>
            <c:strRef>
              <c:f>stellingen!$D$3</c:f>
              <c:strCache>
                <c:ptCount val="1"/>
                <c:pt idx="0">
                  <c:v>Neutraal</c:v>
                </c:pt>
              </c:strCache>
            </c:strRef>
          </c:tx>
          <c:spPr>
            <a:solidFill>
              <a:schemeClr val="bg1">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ysClr val="windowText" lastClr="000000"/>
                    </a:solidFill>
                    <a:latin typeface="Lucida Sans" panose="020B0602030504020204" pitchFamily="34" charset="0"/>
                    <a:ea typeface="+mn-ea"/>
                    <a:cs typeface="+mn-cs"/>
                  </a:defRPr>
                </a:pPr>
                <a:endParaRPr lang="nl-NL"/>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stellingen!$A$4:$A$7</c:f>
              <c:strCache>
                <c:ptCount val="4"/>
                <c:pt idx="0">
                  <c:v>Ik vind het fijn dat de afsluiting met de eigen groep plaatsvindt in plaats van landelijk</c:v>
                </c:pt>
                <c:pt idx="1">
                  <c:v>Ik vind het jammer dat de Challenge dit jaar 10 weken is in plaats van 20 weken</c:v>
                </c:pt>
                <c:pt idx="2">
                  <c:v>Ik vind het niet prettig om in het donker te wandelen</c:v>
                </c:pt>
                <c:pt idx="3">
                  <c:v>Ik vind het niet nodig om met 1,5 meter afstand tussen de deelnemers te wandelen</c:v>
                </c:pt>
              </c:strCache>
            </c:strRef>
          </c:cat>
          <c:val>
            <c:numRef>
              <c:f>stellingen!$D$4:$D$7</c:f>
              <c:numCache>
                <c:formatCode>###0</c:formatCode>
                <c:ptCount val="4"/>
                <c:pt idx="0">
                  <c:v>33.898305084745758</c:v>
                </c:pt>
                <c:pt idx="1">
                  <c:v>44.067796610169488</c:v>
                </c:pt>
                <c:pt idx="2">
                  <c:v>24.576271186440678</c:v>
                </c:pt>
                <c:pt idx="3">
                  <c:v>19.491525423728813</c:v>
                </c:pt>
              </c:numCache>
            </c:numRef>
          </c:val>
          <c:extLst>
            <c:ext xmlns:c16="http://schemas.microsoft.com/office/drawing/2014/chart" uri="{C3380CC4-5D6E-409C-BE32-E72D297353CC}">
              <c16:uniqueId val="{00000002-5F28-4962-8FA6-015E29A0FF4F}"/>
            </c:ext>
          </c:extLst>
        </c:ser>
        <c:ser>
          <c:idx val="3"/>
          <c:order val="3"/>
          <c:tx>
            <c:strRef>
              <c:f>stellingen!$E$3</c:f>
              <c:strCache>
                <c:ptCount val="1"/>
                <c:pt idx="0">
                  <c:v>Eens</c:v>
                </c:pt>
              </c:strCache>
            </c:strRef>
          </c:tx>
          <c:spPr>
            <a:solidFill>
              <a:schemeClr val="accent3">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ysClr val="windowText" lastClr="000000"/>
                    </a:solidFill>
                    <a:latin typeface="Lucida Sans" panose="020B0602030504020204" pitchFamily="34" charset="0"/>
                    <a:ea typeface="+mn-ea"/>
                    <a:cs typeface="+mn-cs"/>
                  </a:defRPr>
                </a:pPr>
                <a:endParaRPr lang="nl-NL"/>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stellingen!$A$4:$A$7</c:f>
              <c:strCache>
                <c:ptCount val="4"/>
                <c:pt idx="0">
                  <c:v>Ik vind het fijn dat de afsluiting met de eigen groep plaatsvindt in plaats van landelijk</c:v>
                </c:pt>
                <c:pt idx="1">
                  <c:v>Ik vind het jammer dat de Challenge dit jaar 10 weken is in plaats van 20 weken</c:v>
                </c:pt>
                <c:pt idx="2">
                  <c:v>Ik vind het niet prettig om in het donker te wandelen</c:v>
                </c:pt>
                <c:pt idx="3">
                  <c:v>Ik vind het niet nodig om met 1,5 meter afstand tussen de deelnemers te wandelen</c:v>
                </c:pt>
              </c:strCache>
            </c:strRef>
          </c:cat>
          <c:val>
            <c:numRef>
              <c:f>stellingen!$E$4:$E$7</c:f>
              <c:numCache>
                <c:formatCode>###0</c:formatCode>
                <c:ptCount val="4"/>
                <c:pt idx="0">
                  <c:v>32.20338983050847</c:v>
                </c:pt>
                <c:pt idx="1">
                  <c:v>26.271186440677969</c:v>
                </c:pt>
                <c:pt idx="2">
                  <c:v>24.576271186440678</c:v>
                </c:pt>
                <c:pt idx="3">
                  <c:v>11.016949152542372</c:v>
                </c:pt>
              </c:numCache>
            </c:numRef>
          </c:val>
          <c:extLst>
            <c:ext xmlns:c16="http://schemas.microsoft.com/office/drawing/2014/chart" uri="{C3380CC4-5D6E-409C-BE32-E72D297353CC}">
              <c16:uniqueId val="{00000003-5F28-4962-8FA6-015E29A0FF4F}"/>
            </c:ext>
          </c:extLst>
        </c:ser>
        <c:ser>
          <c:idx val="4"/>
          <c:order val="4"/>
          <c:tx>
            <c:strRef>
              <c:f>stellingen!$F$3</c:f>
              <c:strCache>
                <c:ptCount val="1"/>
                <c:pt idx="0">
                  <c:v>Helemaal eens</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ysClr val="windowText" lastClr="000000"/>
                    </a:solidFill>
                    <a:latin typeface="Lucida Sans" panose="020B0602030504020204" pitchFamily="34" charset="0"/>
                    <a:ea typeface="+mn-ea"/>
                    <a:cs typeface="+mn-cs"/>
                  </a:defRPr>
                </a:pPr>
                <a:endParaRPr lang="nl-NL"/>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stellingen!$A$4:$A$7</c:f>
              <c:strCache>
                <c:ptCount val="4"/>
                <c:pt idx="0">
                  <c:v>Ik vind het fijn dat de afsluiting met de eigen groep plaatsvindt in plaats van landelijk</c:v>
                </c:pt>
                <c:pt idx="1">
                  <c:v>Ik vind het jammer dat de Challenge dit jaar 10 weken is in plaats van 20 weken</c:v>
                </c:pt>
                <c:pt idx="2">
                  <c:v>Ik vind het niet prettig om in het donker te wandelen</c:v>
                </c:pt>
                <c:pt idx="3">
                  <c:v>Ik vind het niet nodig om met 1,5 meter afstand tussen de deelnemers te wandelen</c:v>
                </c:pt>
              </c:strCache>
            </c:strRef>
          </c:cat>
          <c:val>
            <c:numRef>
              <c:f>stellingen!$F$4:$F$7</c:f>
              <c:numCache>
                <c:formatCode>###0</c:formatCode>
                <c:ptCount val="4"/>
                <c:pt idx="0">
                  <c:v>20.33898305084746</c:v>
                </c:pt>
                <c:pt idx="1">
                  <c:v>19.491525423728813</c:v>
                </c:pt>
                <c:pt idx="2">
                  <c:v>14.40677966101695</c:v>
                </c:pt>
                <c:pt idx="3">
                  <c:v>3.3898305084745761</c:v>
                </c:pt>
              </c:numCache>
            </c:numRef>
          </c:val>
          <c:extLst>
            <c:ext xmlns:c16="http://schemas.microsoft.com/office/drawing/2014/chart" uri="{C3380CC4-5D6E-409C-BE32-E72D297353CC}">
              <c16:uniqueId val="{00000004-5F28-4962-8FA6-015E29A0FF4F}"/>
            </c:ext>
          </c:extLst>
        </c:ser>
        <c:dLbls>
          <c:showLegendKey val="0"/>
          <c:showVal val="0"/>
          <c:showCatName val="0"/>
          <c:showSerName val="0"/>
          <c:showPercent val="0"/>
          <c:showBubbleSize val="0"/>
        </c:dLbls>
        <c:gapWidth val="30"/>
        <c:overlap val="100"/>
        <c:axId val="425643792"/>
        <c:axId val="427207944"/>
      </c:barChart>
      <c:catAx>
        <c:axId val="42564379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ysClr val="windowText" lastClr="000000"/>
                </a:solidFill>
                <a:latin typeface="Lucida Sans" panose="020B0602030504020204" pitchFamily="34" charset="0"/>
                <a:ea typeface="+mn-ea"/>
                <a:cs typeface="+mn-cs"/>
              </a:defRPr>
            </a:pPr>
            <a:endParaRPr lang="nl-NL"/>
          </a:p>
        </c:txPr>
        <c:crossAx val="427207944"/>
        <c:crosses val="autoZero"/>
        <c:auto val="1"/>
        <c:lblAlgn val="ctr"/>
        <c:lblOffset val="100"/>
        <c:noMultiLvlLbl val="0"/>
      </c:catAx>
      <c:valAx>
        <c:axId val="427207944"/>
        <c:scaling>
          <c:orientation val="minMax"/>
          <c:max val="100"/>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ysClr val="windowText" lastClr="000000"/>
                </a:solidFill>
                <a:latin typeface="Lucida Sans" panose="020B0602030504020204" pitchFamily="34" charset="0"/>
                <a:ea typeface="+mn-ea"/>
                <a:cs typeface="+mn-cs"/>
              </a:defRPr>
            </a:pPr>
            <a:endParaRPr lang="nl-NL"/>
          </a:p>
        </c:txPr>
        <c:crossAx val="425643792"/>
        <c:crosses val="autoZero"/>
        <c:crossBetween val="between"/>
        <c:majorUnit val="20"/>
      </c:valAx>
      <c:spPr>
        <a:noFill/>
        <a:ln>
          <a:noFill/>
        </a:ln>
        <a:effectLst/>
      </c:spPr>
    </c:plotArea>
    <c:legend>
      <c:legendPos val="b"/>
      <c:overlay val="0"/>
      <c:spPr>
        <a:noFill/>
        <a:ln>
          <a:noFill/>
        </a:ln>
        <a:effectLst/>
      </c:spPr>
      <c:txPr>
        <a:bodyPr rot="0" spcFirstLastPara="1" vertOverflow="ellipsis" vert="horz" wrap="square" anchor="ctr" anchorCtr="1"/>
        <a:lstStyle/>
        <a:p>
          <a:pPr>
            <a:defRPr sz="800" b="0" i="0" u="none" strike="noStrike" kern="1200" baseline="0">
              <a:solidFill>
                <a:sysClr val="windowText" lastClr="000000"/>
              </a:solidFill>
              <a:latin typeface="Lucida Sans" panose="020B0602030504020204" pitchFamily="34" charset="0"/>
              <a:ea typeface="+mn-ea"/>
              <a:cs typeface="+mn-cs"/>
            </a:defRPr>
          </a:pPr>
          <a:endParaRPr lang="nl-NL"/>
        </a:p>
      </c:txPr>
    </c:legend>
    <c:plotVisOnly val="1"/>
    <c:dispBlanksAs val="gap"/>
    <c:showDLblsOverMax val="0"/>
  </c:chart>
  <c:spPr>
    <a:noFill/>
    <a:ln w="9525" cap="flat" cmpd="sng" algn="ctr">
      <a:noFill/>
      <a:round/>
    </a:ln>
    <a:effectLst/>
  </c:spPr>
  <c:txPr>
    <a:bodyPr/>
    <a:lstStyle/>
    <a:p>
      <a:pPr>
        <a:defRPr sz="800">
          <a:solidFill>
            <a:sysClr val="windowText" lastClr="000000"/>
          </a:solidFill>
          <a:latin typeface="Lucida Sans" panose="020B0602030504020204" pitchFamily="34" charset="0"/>
        </a:defRPr>
      </a:pPr>
      <a:endParaRPr lang="nl-NL"/>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spPr>
            <a:solidFill>
              <a:schemeClr val="accent6"/>
            </a:solidFill>
            <a:ln>
              <a:noFill/>
            </a:ln>
            <a:effectLst/>
          </c:spPr>
          <c:invertIfNegative val="0"/>
          <c:dPt>
            <c:idx val="4"/>
            <c:invertIfNegative val="0"/>
            <c:bubble3D val="0"/>
            <c:spPr>
              <a:solidFill>
                <a:schemeClr val="accent2"/>
              </a:solidFill>
              <a:ln>
                <a:noFill/>
              </a:ln>
              <a:effectLst/>
            </c:spPr>
            <c:extLst>
              <c:ext xmlns:c16="http://schemas.microsoft.com/office/drawing/2014/chart" uri="{C3380CC4-5D6E-409C-BE32-E72D297353CC}">
                <c16:uniqueId val="{00000001-98CB-4CB1-9DC0-EA2F3847E2A7}"/>
              </c:ext>
            </c:extLst>
          </c:dPt>
          <c:dPt>
            <c:idx val="5"/>
            <c:invertIfNegative val="0"/>
            <c:bubble3D val="0"/>
            <c:spPr>
              <a:solidFill>
                <a:sysClr val="window" lastClr="FFFFFF">
                  <a:lumMod val="75000"/>
                </a:sysClr>
              </a:solidFill>
              <a:ln>
                <a:noFill/>
              </a:ln>
              <a:effectLst/>
            </c:spPr>
            <c:extLst>
              <c:ext xmlns:c16="http://schemas.microsoft.com/office/drawing/2014/chart" uri="{C3380CC4-5D6E-409C-BE32-E72D297353CC}">
                <c16:uniqueId val="{00000003-98CB-4CB1-9DC0-EA2F3847E2A7}"/>
              </c:ext>
            </c:extLst>
          </c:dPt>
          <c:dLbls>
            <c:dLbl>
              <c:idx val="4"/>
              <c:layout>
                <c:manualLayout>
                  <c:x val="-9.1298596733380456E-3"/>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98CB-4CB1-9DC0-EA2F3847E2A7}"/>
                </c:ext>
              </c:extLst>
            </c:dLbl>
            <c:spPr>
              <a:noFill/>
              <a:ln>
                <a:noFill/>
              </a:ln>
              <a:effectLst/>
            </c:spPr>
            <c:txPr>
              <a:bodyPr rot="0" spcFirstLastPara="1" vertOverflow="ellipsis" vert="horz" wrap="square" anchor="ctr" anchorCtr="1"/>
              <a:lstStyle/>
              <a:p>
                <a:pPr>
                  <a:defRPr sz="800" b="0" i="0" u="none" strike="noStrike" kern="1200" baseline="0">
                    <a:solidFill>
                      <a:sysClr val="windowText" lastClr="000000"/>
                    </a:solidFill>
                    <a:latin typeface="Lucida Sans" panose="020B0602030504020204" pitchFamily="34" charset="0"/>
                    <a:ea typeface="+mn-ea"/>
                    <a:cs typeface="+mn-cs"/>
                  </a:defRPr>
                </a:pPr>
                <a:endParaRPr lang="nl-NL"/>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Maatregelen!$E$4:$E$9</c:f>
              <c:strCache>
                <c:ptCount val="6"/>
                <c:pt idx="0">
                  <c:v>Andere maatregel</c:v>
                </c:pt>
                <c:pt idx="1">
                  <c:v>Geen informatiebijeenkomst vooraf</c:v>
                </c:pt>
                <c:pt idx="2">
                  <c:v>Geen koffie/thee</c:v>
                </c:pt>
                <c:pt idx="3">
                  <c:v>Kleinere wandelgroepen</c:v>
                </c:pt>
                <c:pt idx="4">
                  <c:v>Geen maatregel</c:v>
                </c:pt>
                <c:pt idx="5">
                  <c:v>Weet ik niet</c:v>
                </c:pt>
              </c:strCache>
            </c:strRef>
          </c:cat>
          <c:val>
            <c:numRef>
              <c:f>Maatregelen!$F$4:$F$9</c:f>
              <c:numCache>
                <c:formatCode>General</c:formatCode>
                <c:ptCount val="6"/>
                <c:pt idx="0">
                  <c:v>6</c:v>
                </c:pt>
                <c:pt idx="1">
                  <c:v>20</c:v>
                </c:pt>
                <c:pt idx="2">
                  <c:v>22</c:v>
                </c:pt>
                <c:pt idx="3">
                  <c:v>25</c:v>
                </c:pt>
                <c:pt idx="4">
                  <c:v>11</c:v>
                </c:pt>
                <c:pt idx="5">
                  <c:v>48</c:v>
                </c:pt>
              </c:numCache>
            </c:numRef>
          </c:val>
          <c:extLst>
            <c:ext xmlns:c16="http://schemas.microsoft.com/office/drawing/2014/chart" uri="{C3380CC4-5D6E-409C-BE32-E72D297353CC}">
              <c16:uniqueId val="{00000004-98CB-4CB1-9DC0-EA2F3847E2A7}"/>
            </c:ext>
          </c:extLst>
        </c:ser>
        <c:dLbls>
          <c:showLegendKey val="0"/>
          <c:showVal val="0"/>
          <c:showCatName val="0"/>
          <c:showSerName val="0"/>
          <c:showPercent val="0"/>
          <c:showBubbleSize val="0"/>
        </c:dLbls>
        <c:gapWidth val="30"/>
        <c:axId val="607092520"/>
        <c:axId val="607099736"/>
      </c:barChart>
      <c:catAx>
        <c:axId val="60709252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ysClr val="windowText" lastClr="000000"/>
                </a:solidFill>
                <a:latin typeface="Lucida Sans" panose="020B0602030504020204" pitchFamily="34" charset="0"/>
                <a:ea typeface="+mn-ea"/>
                <a:cs typeface="+mn-cs"/>
              </a:defRPr>
            </a:pPr>
            <a:endParaRPr lang="nl-NL"/>
          </a:p>
        </c:txPr>
        <c:crossAx val="607099736"/>
        <c:crosses val="autoZero"/>
        <c:auto val="1"/>
        <c:lblAlgn val="ctr"/>
        <c:lblOffset val="100"/>
        <c:noMultiLvlLbl val="0"/>
      </c:catAx>
      <c:valAx>
        <c:axId val="607099736"/>
        <c:scaling>
          <c:orientation val="minMax"/>
          <c:max val="100"/>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ysClr val="windowText" lastClr="000000"/>
                </a:solidFill>
                <a:latin typeface="Lucida Sans" panose="020B0602030504020204" pitchFamily="34" charset="0"/>
                <a:ea typeface="+mn-ea"/>
                <a:cs typeface="+mn-cs"/>
              </a:defRPr>
            </a:pPr>
            <a:endParaRPr lang="nl-NL"/>
          </a:p>
        </c:txPr>
        <c:crossAx val="607092520"/>
        <c:crosses val="autoZero"/>
        <c:crossBetween val="between"/>
        <c:majorUnit val="20"/>
      </c:valAx>
      <c:spPr>
        <a:noFill/>
        <a:ln>
          <a:noFill/>
        </a:ln>
        <a:effectLst/>
      </c:spPr>
    </c:plotArea>
    <c:plotVisOnly val="1"/>
    <c:dispBlanksAs val="gap"/>
    <c:showDLblsOverMax val="0"/>
  </c:chart>
  <c:spPr>
    <a:noFill/>
    <a:ln w="9525" cap="flat" cmpd="sng" algn="ctr">
      <a:noFill/>
      <a:round/>
    </a:ln>
    <a:effectLst/>
  </c:spPr>
  <c:txPr>
    <a:bodyPr/>
    <a:lstStyle/>
    <a:p>
      <a:pPr>
        <a:defRPr sz="800">
          <a:solidFill>
            <a:sysClr val="windowText" lastClr="000000"/>
          </a:solidFill>
          <a:latin typeface="Lucida Sans" panose="020B0602030504020204" pitchFamily="34" charset="0"/>
        </a:defRPr>
      </a:pPr>
      <a:endParaRPr lang="nl-NL"/>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2"/>
            </a:solidFill>
            <a:ln>
              <a:noFill/>
            </a:ln>
            <a:effectLst/>
          </c:spPr>
          <c:invertIfNegative val="0"/>
          <c:dPt>
            <c:idx val="2"/>
            <c:invertIfNegative val="0"/>
            <c:bubble3D val="0"/>
            <c:spPr>
              <a:solidFill>
                <a:schemeClr val="accent3"/>
              </a:solidFill>
              <a:ln>
                <a:noFill/>
              </a:ln>
              <a:effectLst/>
            </c:spPr>
            <c:extLst>
              <c:ext xmlns:c16="http://schemas.microsoft.com/office/drawing/2014/chart" uri="{C3380CC4-5D6E-409C-BE32-E72D297353CC}">
                <c16:uniqueId val="{00000001-5044-457D-B09D-A879AD754A08}"/>
              </c:ext>
            </c:extLst>
          </c:dPt>
          <c:dPt>
            <c:idx val="3"/>
            <c:invertIfNegative val="0"/>
            <c:bubble3D val="0"/>
            <c:spPr>
              <a:solidFill>
                <a:schemeClr val="accent3"/>
              </a:solidFill>
              <a:ln>
                <a:noFill/>
              </a:ln>
              <a:effectLst/>
            </c:spPr>
            <c:extLst>
              <c:ext xmlns:c16="http://schemas.microsoft.com/office/drawing/2014/chart" uri="{C3380CC4-5D6E-409C-BE32-E72D297353CC}">
                <c16:uniqueId val="{00000003-5044-457D-B09D-A879AD754A08}"/>
              </c:ext>
            </c:extLst>
          </c:dPt>
          <c:dPt>
            <c:idx val="4"/>
            <c:invertIfNegative val="0"/>
            <c:bubble3D val="0"/>
            <c:spPr>
              <a:solidFill>
                <a:schemeClr val="accent3"/>
              </a:solidFill>
              <a:ln>
                <a:noFill/>
              </a:ln>
              <a:effectLst/>
            </c:spPr>
            <c:extLst>
              <c:ext xmlns:c16="http://schemas.microsoft.com/office/drawing/2014/chart" uri="{C3380CC4-5D6E-409C-BE32-E72D297353CC}">
                <c16:uniqueId val="{00000005-5044-457D-B09D-A879AD754A08}"/>
              </c:ext>
            </c:extLst>
          </c:dPt>
          <c:dPt>
            <c:idx val="5"/>
            <c:invertIfNegative val="0"/>
            <c:bubble3D val="0"/>
            <c:spPr>
              <a:solidFill>
                <a:schemeClr val="accent3"/>
              </a:solidFill>
              <a:ln>
                <a:noFill/>
              </a:ln>
              <a:effectLst/>
            </c:spPr>
            <c:extLst>
              <c:ext xmlns:c16="http://schemas.microsoft.com/office/drawing/2014/chart" uri="{C3380CC4-5D6E-409C-BE32-E72D297353CC}">
                <c16:uniqueId val="{00000007-5044-457D-B09D-A879AD754A08}"/>
              </c:ext>
            </c:extLst>
          </c:dPt>
          <c:dPt>
            <c:idx val="8"/>
            <c:invertIfNegative val="0"/>
            <c:bubble3D val="0"/>
            <c:spPr>
              <a:solidFill>
                <a:schemeClr val="accent3"/>
              </a:solidFill>
              <a:ln>
                <a:noFill/>
              </a:ln>
              <a:effectLst/>
            </c:spPr>
            <c:extLst>
              <c:ext xmlns:c16="http://schemas.microsoft.com/office/drawing/2014/chart" uri="{C3380CC4-5D6E-409C-BE32-E72D297353CC}">
                <c16:uniqueId val="{00000009-5044-457D-B09D-A879AD754A08}"/>
              </c:ext>
            </c:extLst>
          </c:dPt>
          <c:dPt>
            <c:idx val="9"/>
            <c:invertIfNegative val="0"/>
            <c:bubble3D val="0"/>
            <c:spPr>
              <a:solidFill>
                <a:schemeClr val="accent3"/>
              </a:solidFill>
              <a:ln>
                <a:noFill/>
              </a:ln>
              <a:effectLst/>
            </c:spPr>
            <c:extLst>
              <c:ext xmlns:c16="http://schemas.microsoft.com/office/drawing/2014/chart" uri="{C3380CC4-5D6E-409C-BE32-E72D297353CC}">
                <c16:uniqueId val="{0000000B-5044-457D-B09D-A879AD754A08}"/>
              </c:ext>
            </c:extLst>
          </c:dPt>
          <c:dPt>
            <c:idx val="10"/>
            <c:invertIfNegative val="0"/>
            <c:bubble3D val="0"/>
            <c:spPr>
              <a:solidFill>
                <a:schemeClr val="accent3"/>
              </a:solidFill>
              <a:ln>
                <a:noFill/>
              </a:ln>
              <a:effectLst/>
            </c:spPr>
            <c:extLst>
              <c:ext xmlns:c16="http://schemas.microsoft.com/office/drawing/2014/chart" uri="{C3380CC4-5D6E-409C-BE32-E72D297353CC}">
                <c16:uniqueId val="{0000000D-5044-457D-B09D-A879AD754A08}"/>
              </c:ext>
            </c:extLst>
          </c:dPt>
          <c:dPt>
            <c:idx val="11"/>
            <c:invertIfNegative val="0"/>
            <c:bubble3D val="0"/>
            <c:spPr>
              <a:solidFill>
                <a:schemeClr val="accent3"/>
              </a:solidFill>
              <a:ln>
                <a:noFill/>
              </a:ln>
              <a:effectLst/>
            </c:spPr>
            <c:extLst>
              <c:ext xmlns:c16="http://schemas.microsoft.com/office/drawing/2014/chart" uri="{C3380CC4-5D6E-409C-BE32-E72D297353CC}">
                <c16:uniqueId val="{0000000F-5044-457D-B09D-A879AD754A08}"/>
              </c:ext>
            </c:extLst>
          </c:dPt>
          <c:dLbls>
            <c:spPr>
              <a:no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ysClr val="windowText" lastClr="000000"/>
                    </a:solidFill>
                    <a:latin typeface="Lucida Sans" panose="020B0602030504020204" pitchFamily="34" charset="0"/>
                    <a:ea typeface="+mn-ea"/>
                    <a:cs typeface="+mn-cs"/>
                  </a:defRPr>
                </a:pPr>
                <a:endParaRPr lang="nl-NL"/>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Achtergrondvariabelen!$H$2:$S$3</c:f>
              <c:multiLvlStrCache>
                <c:ptCount val="12"/>
                <c:lvl>
                  <c:pt idx="0">
                    <c:v>Man</c:v>
                  </c:pt>
                  <c:pt idx="1">
                    <c:v>Vrouw</c:v>
                  </c:pt>
                  <c:pt idx="2">
                    <c:v>35 t/m 49 jaar</c:v>
                  </c:pt>
                  <c:pt idx="3">
                    <c:v>50 t/m 64 jaar</c:v>
                  </c:pt>
                  <c:pt idx="4">
                    <c:v>65 t/m 79 jaar</c:v>
                  </c:pt>
                  <c:pt idx="5">
                    <c:v>80 jaar en ouder</c:v>
                  </c:pt>
                  <c:pt idx="6">
                    <c:v>Alleen</c:v>
                  </c:pt>
                  <c:pt idx="7">
                    <c:v>Met partner en/of kinderen</c:v>
                  </c:pt>
                  <c:pt idx="8">
                    <c:v>Ik ben met pensioen</c:v>
                  </c:pt>
                  <c:pt idx="9">
                    <c:v>Ik werk fulltime</c:v>
                  </c:pt>
                  <c:pt idx="10">
                    <c:v>Ik werk parttime</c:v>
                  </c:pt>
                  <c:pt idx="11">
                    <c:v>Ik werk niet</c:v>
                  </c:pt>
                </c:lvl>
                <c:lvl>
                  <c:pt idx="0">
                    <c:v>Geslacht</c:v>
                  </c:pt>
                  <c:pt idx="2">
                    <c:v>Leeftijd</c:v>
                  </c:pt>
                  <c:pt idx="6">
                    <c:v>Woonsituatie</c:v>
                  </c:pt>
                  <c:pt idx="8">
                    <c:v>Werksituatie</c:v>
                  </c:pt>
                </c:lvl>
              </c:multiLvlStrCache>
            </c:multiLvlStrRef>
          </c:cat>
          <c:val>
            <c:numRef>
              <c:f>Achtergrondvariabelen!$H$4:$S$4</c:f>
              <c:numCache>
                <c:formatCode>###0</c:formatCode>
                <c:ptCount val="12"/>
                <c:pt idx="0">
                  <c:v>40.55944055944056</c:v>
                </c:pt>
                <c:pt idx="1">
                  <c:v>59.44055944055944</c:v>
                </c:pt>
                <c:pt idx="2">
                  <c:v>6</c:v>
                </c:pt>
                <c:pt idx="3">
                  <c:v>31</c:v>
                </c:pt>
                <c:pt idx="4">
                  <c:v>61.53846153846154</c:v>
                </c:pt>
                <c:pt idx="5">
                  <c:v>2.0979020979020979</c:v>
                </c:pt>
                <c:pt idx="6">
                  <c:v>36.363636363636367</c:v>
                </c:pt>
                <c:pt idx="7">
                  <c:v>63.636363636363633</c:v>
                </c:pt>
                <c:pt idx="8" formatCode="0">
                  <c:v>56.643356643356647</c:v>
                </c:pt>
                <c:pt idx="9" formatCode="0">
                  <c:v>10.48951048951049</c:v>
                </c:pt>
                <c:pt idx="10" formatCode="0">
                  <c:v>18.875314685314699</c:v>
                </c:pt>
                <c:pt idx="11" formatCode="0">
                  <c:v>13.286713286713287</c:v>
                </c:pt>
              </c:numCache>
            </c:numRef>
          </c:val>
          <c:extLst>
            <c:ext xmlns:c16="http://schemas.microsoft.com/office/drawing/2014/chart" uri="{C3380CC4-5D6E-409C-BE32-E72D297353CC}">
              <c16:uniqueId val="{00000010-5044-457D-B09D-A879AD754A08}"/>
            </c:ext>
          </c:extLst>
        </c:ser>
        <c:dLbls>
          <c:showLegendKey val="0"/>
          <c:showVal val="0"/>
          <c:showCatName val="0"/>
          <c:showSerName val="0"/>
          <c:showPercent val="0"/>
          <c:showBubbleSize val="0"/>
        </c:dLbls>
        <c:gapWidth val="219"/>
        <c:overlap val="-27"/>
        <c:axId val="297269704"/>
        <c:axId val="515816128"/>
      </c:barChart>
      <c:catAx>
        <c:axId val="2972697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ysClr val="windowText" lastClr="000000"/>
                </a:solidFill>
                <a:latin typeface="Lucida Sans" panose="020B0602030504020204" pitchFamily="34" charset="0"/>
                <a:ea typeface="+mn-ea"/>
                <a:cs typeface="+mn-cs"/>
              </a:defRPr>
            </a:pPr>
            <a:endParaRPr lang="nl-NL"/>
          </a:p>
        </c:txPr>
        <c:crossAx val="515816128"/>
        <c:crosses val="autoZero"/>
        <c:auto val="1"/>
        <c:lblAlgn val="ctr"/>
        <c:lblOffset val="100"/>
        <c:noMultiLvlLbl val="0"/>
      </c:catAx>
      <c:valAx>
        <c:axId val="515816128"/>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ysClr val="windowText" lastClr="000000"/>
                </a:solidFill>
                <a:latin typeface="Lucida Sans" panose="020B0602030504020204" pitchFamily="34" charset="0"/>
                <a:ea typeface="+mn-ea"/>
                <a:cs typeface="+mn-cs"/>
              </a:defRPr>
            </a:pPr>
            <a:endParaRPr lang="nl-NL"/>
          </a:p>
        </c:txPr>
        <c:crossAx val="297269704"/>
        <c:crosses val="autoZero"/>
        <c:crossBetween val="between"/>
        <c:majorUnit val="20"/>
      </c:valAx>
      <c:spPr>
        <a:noFill/>
        <a:ln>
          <a:noFill/>
        </a:ln>
        <a:effectLst/>
      </c:spPr>
    </c:plotArea>
    <c:plotVisOnly val="1"/>
    <c:dispBlanksAs val="gap"/>
    <c:showDLblsOverMax val="0"/>
  </c:chart>
  <c:spPr>
    <a:noFill/>
    <a:ln w="9525" cap="flat" cmpd="sng" algn="ctr">
      <a:noFill/>
      <a:round/>
    </a:ln>
    <a:effectLst/>
  </c:spPr>
  <c:txPr>
    <a:bodyPr/>
    <a:lstStyle/>
    <a:p>
      <a:pPr>
        <a:defRPr sz="800">
          <a:solidFill>
            <a:sysClr val="windowText" lastClr="000000"/>
          </a:solidFill>
          <a:latin typeface="Lucida Sans" panose="020B0602030504020204" pitchFamily="34" charset="0"/>
        </a:defRPr>
      </a:pPr>
      <a:endParaRPr lang="nl-NL"/>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4"/>
    </mc:Choice>
    <mc:Fallback>
      <c:style val="4"/>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Bewegen!$X$28</c:f>
              <c:strCache>
                <c:ptCount val="1"/>
                <c:pt idx="0">
                  <c:v>Zeer slecht</c:v>
                </c:pt>
              </c:strCache>
            </c:strRef>
          </c:tx>
          <c:spPr>
            <a:solidFill>
              <a:schemeClr val="accent2">
                <a:shade val="53000"/>
              </a:schemeClr>
            </a:solidFill>
            <a:ln>
              <a:noFill/>
            </a:ln>
            <a:effectLst/>
          </c:spPr>
          <c:invertIfNegative val="0"/>
          <c:cat>
            <c:strRef>
              <c:f>Bewegen!$Y$27:$AA$27</c:f>
              <c:strCache>
                <c:ptCount val="3"/>
                <c:pt idx="0">
                  <c:v>Weinig beweging</c:v>
                </c:pt>
                <c:pt idx="1">
                  <c:v>Gemiddelde beweging</c:v>
                </c:pt>
                <c:pt idx="2">
                  <c:v>Veel beweging</c:v>
                </c:pt>
              </c:strCache>
            </c:strRef>
          </c:cat>
          <c:val>
            <c:numRef>
              <c:f>Bewegen!$Y$28:$AA$28</c:f>
              <c:numCache>
                <c:formatCode>General</c:formatCode>
                <c:ptCount val="3"/>
              </c:numCache>
            </c:numRef>
          </c:val>
          <c:extLst>
            <c:ext xmlns:c16="http://schemas.microsoft.com/office/drawing/2014/chart" uri="{C3380CC4-5D6E-409C-BE32-E72D297353CC}">
              <c16:uniqueId val="{00000000-FB37-4B65-97A6-FD2DAE6770A0}"/>
            </c:ext>
          </c:extLst>
        </c:ser>
        <c:ser>
          <c:idx val="1"/>
          <c:order val="1"/>
          <c:tx>
            <c:strRef>
              <c:f>Bewegen!$X$29</c:f>
              <c:strCache>
                <c:ptCount val="1"/>
                <c:pt idx="0">
                  <c:v>Slecht</c:v>
                </c:pt>
              </c:strCache>
            </c:strRef>
          </c:tx>
          <c:spPr>
            <a:solidFill>
              <a:schemeClr val="accent2">
                <a:lumMod val="20000"/>
                <a:lumOff val="80000"/>
              </a:schemeClr>
            </a:solidFill>
            <a:ln>
              <a:noFill/>
            </a:ln>
            <a:effectLst/>
          </c:spPr>
          <c:invertIfNegative val="0"/>
          <c:dLbls>
            <c:spPr>
              <a:noFill/>
              <a:ln>
                <a:noFill/>
              </a:ln>
              <a:effectLst/>
            </c:spPr>
            <c:txPr>
              <a:bodyPr rot="0" spcFirstLastPara="1" vertOverflow="ellipsis" vert="horz" wrap="square" anchor="ctr" anchorCtr="1"/>
              <a:lstStyle/>
              <a:p>
                <a:pPr>
                  <a:defRPr sz="800" b="0" i="0" u="none" strike="noStrike" kern="1200" baseline="0">
                    <a:solidFill>
                      <a:sysClr val="windowText" lastClr="000000"/>
                    </a:solidFill>
                    <a:latin typeface="Lucida Sans" panose="020B0602030504020204" pitchFamily="34" charset="0"/>
                    <a:ea typeface="+mn-ea"/>
                    <a:cs typeface="+mn-cs"/>
                  </a:defRPr>
                </a:pPr>
                <a:endParaRPr lang="nl-NL"/>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Bewegen!$Y$27:$AA$27</c:f>
              <c:strCache>
                <c:ptCount val="3"/>
                <c:pt idx="0">
                  <c:v>Weinig beweging</c:v>
                </c:pt>
                <c:pt idx="1">
                  <c:v>Gemiddelde beweging</c:v>
                </c:pt>
                <c:pt idx="2">
                  <c:v>Veel beweging</c:v>
                </c:pt>
              </c:strCache>
            </c:strRef>
          </c:cat>
          <c:val>
            <c:numRef>
              <c:f>Bewegen!$Y$29:$AA$29</c:f>
              <c:numCache>
                <c:formatCode>###0</c:formatCode>
                <c:ptCount val="3"/>
                <c:pt idx="0">
                  <c:v>5.5555555555555554</c:v>
                </c:pt>
                <c:pt idx="1">
                  <c:v>2.197802197802198</c:v>
                </c:pt>
                <c:pt idx="2">
                  <c:v>2.9411764705882351</c:v>
                </c:pt>
              </c:numCache>
            </c:numRef>
          </c:val>
          <c:extLst>
            <c:ext xmlns:c16="http://schemas.microsoft.com/office/drawing/2014/chart" uri="{C3380CC4-5D6E-409C-BE32-E72D297353CC}">
              <c16:uniqueId val="{00000001-FB37-4B65-97A6-FD2DAE6770A0}"/>
            </c:ext>
          </c:extLst>
        </c:ser>
        <c:ser>
          <c:idx val="2"/>
          <c:order val="2"/>
          <c:tx>
            <c:strRef>
              <c:f>Bewegen!$X$30</c:f>
              <c:strCache>
                <c:ptCount val="1"/>
                <c:pt idx="0">
                  <c:v>Matig</c:v>
                </c:pt>
              </c:strCache>
            </c:strRef>
          </c:tx>
          <c:spPr>
            <a:solidFill>
              <a:schemeClr val="bg1">
                <a:lumMod val="75000"/>
              </a:schemeClr>
            </a:solidFill>
            <a:ln>
              <a:noFill/>
            </a:ln>
            <a:effectLst/>
          </c:spPr>
          <c:invertIfNegative val="0"/>
          <c:dLbls>
            <c:spPr>
              <a:noFill/>
              <a:ln>
                <a:noFill/>
              </a:ln>
              <a:effectLst/>
            </c:spPr>
            <c:txPr>
              <a:bodyPr rot="0" spcFirstLastPara="1" vertOverflow="ellipsis" vert="horz" wrap="square" anchor="ctr" anchorCtr="1"/>
              <a:lstStyle/>
              <a:p>
                <a:pPr>
                  <a:defRPr sz="800" b="0" i="0" u="none" strike="noStrike" kern="1200" baseline="0">
                    <a:solidFill>
                      <a:sysClr val="windowText" lastClr="000000"/>
                    </a:solidFill>
                    <a:latin typeface="Lucida Sans" panose="020B0602030504020204" pitchFamily="34" charset="0"/>
                    <a:ea typeface="+mn-ea"/>
                    <a:cs typeface="+mn-cs"/>
                  </a:defRPr>
                </a:pPr>
                <a:endParaRPr lang="nl-NL"/>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Bewegen!$Y$27:$AA$27</c:f>
              <c:strCache>
                <c:ptCount val="3"/>
                <c:pt idx="0">
                  <c:v>Weinig beweging</c:v>
                </c:pt>
                <c:pt idx="1">
                  <c:v>Gemiddelde beweging</c:v>
                </c:pt>
                <c:pt idx="2">
                  <c:v>Veel beweging</c:v>
                </c:pt>
              </c:strCache>
            </c:strRef>
          </c:cat>
          <c:val>
            <c:numRef>
              <c:f>Bewegen!$Y$30:$AA$30</c:f>
              <c:numCache>
                <c:formatCode>###0</c:formatCode>
                <c:ptCount val="3"/>
                <c:pt idx="0">
                  <c:v>50</c:v>
                </c:pt>
                <c:pt idx="1">
                  <c:v>37.362637362637365</c:v>
                </c:pt>
                <c:pt idx="2">
                  <c:v>14.705882352941178</c:v>
                </c:pt>
              </c:numCache>
            </c:numRef>
          </c:val>
          <c:extLst>
            <c:ext xmlns:c16="http://schemas.microsoft.com/office/drawing/2014/chart" uri="{C3380CC4-5D6E-409C-BE32-E72D297353CC}">
              <c16:uniqueId val="{00000002-FB37-4B65-97A6-FD2DAE6770A0}"/>
            </c:ext>
          </c:extLst>
        </c:ser>
        <c:ser>
          <c:idx val="3"/>
          <c:order val="3"/>
          <c:tx>
            <c:strRef>
              <c:f>Bewegen!$X$31</c:f>
              <c:strCache>
                <c:ptCount val="1"/>
                <c:pt idx="0">
                  <c:v>Goed</c:v>
                </c:pt>
              </c:strCache>
            </c:strRef>
          </c:tx>
          <c:spPr>
            <a:solidFill>
              <a:schemeClr val="accent3">
                <a:lumMod val="40000"/>
                <a:lumOff val="60000"/>
              </a:schemeClr>
            </a:solidFill>
            <a:ln>
              <a:noFill/>
            </a:ln>
            <a:effectLst/>
          </c:spPr>
          <c:invertIfNegative val="0"/>
          <c:dLbls>
            <c:spPr>
              <a:noFill/>
              <a:ln>
                <a:noFill/>
              </a:ln>
              <a:effectLst/>
            </c:spPr>
            <c:txPr>
              <a:bodyPr rot="0" spcFirstLastPara="1" vertOverflow="ellipsis" vert="horz" wrap="square" anchor="ctr" anchorCtr="1"/>
              <a:lstStyle/>
              <a:p>
                <a:pPr>
                  <a:defRPr sz="800" b="0" i="0" u="none" strike="noStrike" kern="1200" baseline="0">
                    <a:solidFill>
                      <a:sysClr val="windowText" lastClr="000000"/>
                    </a:solidFill>
                    <a:latin typeface="Lucida Sans" panose="020B0602030504020204" pitchFamily="34" charset="0"/>
                    <a:ea typeface="+mn-ea"/>
                    <a:cs typeface="+mn-cs"/>
                  </a:defRPr>
                </a:pPr>
                <a:endParaRPr lang="nl-NL"/>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Bewegen!$Y$27:$AA$27</c:f>
              <c:strCache>
                <c:ptCount val="3"/>
                <c:pt idx="0">
                  <c:v>Weinig beweging</c:v>
                </c:pt>
                <c:pt idx="1">
                  <c:v>Gemiddelde beweging</c:v>
                </c:pt>
                <c:pt idx="2">
                  <c:v>Veel beweging</c:v>
                </c:pt>
              </c:strCache>
            </c:strRef>
          </c:cat>
          <c:val>
            <c:numRef>
              <c:f>Bewegen!$Y$31:$AA$31</c:f>
              <c:numCache>
                <c:formatCode>###0</c:formatCode>
                <c:ptCount val="3"/>
                <c:pt idx="0">
                  <c:v>44.444444444444443</c:v>
                </c:pt>
                <c:pt idx="1">
                  <c:v>54.945054945054949</c:v>
                </c:pt>
                <c:pt idx="2">
                  <c:v>70.588235294117652</c:v>
                </c:pt>
              </c:numCache>
            </c:numRef>
          </c:val>
          <c:extLst>
            <c:ext xmlns:c16="http://schemas.microsoft.com/office/drawing/2014/chart" uri="{C3380CC4-5D6E-409C-BE32-E72D297353CC}">
              <c16:uniqueId val="{00000003-FB37-4B65-97A6-FD2DAE6770A0}"/>
            </c:ext>
          </c:extLst>
        </c:ser>
        <c:ser>
          <c:idx val="4"/>
          <c:order val="4"/>
          <c:tx>
            <c:strRef>
              <c:f>Bewegen!$X$32</c:f>
              <c:strCache>
                <c:ptCount val="1"/>
                <c:pt idx="0">
                  <c:v>Zeer goed</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800" b="0" i="0" u="none" strike="noStrike" kern="1200" baseline="0">
                    <a:solidFill>
                      <a:sysClr val="windowText" lastClr="000000"/>
                    </a:solidFill>
                    <a:latin typeface="Lucida Sans" panose="020B0602030504020204" pitchFamily="34" charset="0"/>
                    <a:ea typeface="+mn-ea"/>
                    <a:cs typeface="+mn-cs"/>
                  </a:defRPr>
                </a:pPr>
                <a:endParaRPr lang="nl-NL"/>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Bewegen!$Y$27:$AA$27</c:f>
              <c:strCache>
                <c:ptCount val="3"/>
                <c:pt idx="0">
                  <c:v>Weinig beweging</c:v>
                </c:pt>
                <c:pt idx="1">
                  <c:v>Gemiddelde beweging</c:v>
                </c:pt>
                <c:pt idx="2">
                  <c:v>Veel beweging</c:v>
                </c:pt>
              </c:strCache>
            </c:strRef>
          </c:cat>
          <c:val>
            <c:numRef>
              <c:f>Bewegen!$Y$32:$AA$32</c:f>
              <c:numCache>
                <c:formatCode>###0</c:formatCode>
                <c:ptCount val="3"/>
                <c:pt idx="1">
                  <c:v>5.4945054945054945</c:v>
                </c:pt>
                <c:pt idx="2">
                  <c:v>11.76470588235294</c:v>
                </c:pt>
              </c:numCache>
            </c:numRef>
          </c:val>
          <c:extLst>
            <c:ext xmlns:c16="http://schemas.microsoft.com/office/drawing/2014/chart" uri="{C3380CC4-5D6E-409C-BE32-E72D297353CC}">
              <c16:uniqueId val="{00000004-FB37-4B65-97A6-FD2DAE6770A0}"/>
            </c:ext>
          </c:extLst>
        </c:ser>
        <c:dLbls>
          <c:showLegendKey val="0"/>
          <c:showVal val="0"/>
          <c:showCatName val="0"/>
          <c:showSerName val="0"/>
          <c:showPercent val="0"/>
          <c:showBubbleSize val="0"/>
        </c:dLbls>
        <c:gapWidth val="30"/>
        <c:overlap val="100"/>
        <c:axId val="532708680"/>
        <c:axId val="530651200"/>
      </c:barChart>
      <c:catAx>
        <c:axId val="5327086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ysClr val="windowText" lastClr="000000"/>
                </a:solidFill>
                <a:latin typeface="Lucida Sans" panose="020B0602030504020204" pitchFamily="34" charset="0"/>
                <a:ea typeface="+mn-ea"/>
                <a:cs typeface="+mn-cs"/>
              </a:defRPr>
            </a:pPr>
            <a:endParaRPr lang="nl-NL"/>
          </a:p>
        </c:txPr>
        <c:crossAx val="530651200"/>
        <c:crosses val="autoZero"/>
        <c:auto val="1"/>
        <c:lblAlgn val="ctr"/>
        <c:lblOffset val="100"/>
        <c:noMultiLvlLbl val="0"/>
      </c:catAx>
      <c:valAx>
        <c:axId val="530651200"/>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ysClr val="windowText" lastClr="000000"/>
                </a:solidFill>
                <a:latin typeface="Lucida Sans" panose="020B0602030504020204" pitchFamily="34" charset="0"/>
                <a:ea typeface="+mn-ea"/>
                <a:cs typeface="+mn-cs"/>
              </a:defRPr>
            </a:pPr>
            <a:endParaRPr lang="nl-NL"/>
          </a:p>
        </c:txPr>
        <c:crossAx val="532708680"/>
        <c:crosses val="autoZero"/>
        <c:crossBetween val="between"/>
        <c:majorUnit val="20"/>
      </c:valAx>
      <c:spPr>
        <a:noFill/>
        <a:ln>
          <a:noFill/>
        </a:ln>
        <a:effectLst/>
      </c:spPr>
    </c:plotArea>
    <c:legend>
      <c:legendPos val="r"/>
      <c:overlay val="0"/>
      <c:spPr>
        <a:noFill/>
        <a:ln>
          <a:noFill/>
        </a:ln>
        <a:effectLst/>
      </c:spPr>
      <c:txPr>
        <a:bodyPr rot="0" spcFirstLastPara="1" vertOverflow="ellipsis" vert="horz" wrap="square" anchor="ctr" anchorCtr="1"/>
        <a:lstStyle/>
        <a:p>
          <a:pPr>
            <a:defRPr sz="800" b="0" i="0" u="none" strike="noStrike" kern="1200" baseline="0">
              <a:solidFill>
                <a:sysClr val="windowText" lastClr="000000"/>
              </a:solidFill>
              <a:latin typeface="Lucida Sans" panose="020B0602030504020204" pitchFamily="34" charset="0"/>
              <a:ea typeface="+mn-ea"/>
              <a:cs typeface="+mn-cs"/>
            </a:defRPr>
          </a:pPr>
          <a:endParaRPr lang="nl-NL"/>
        </a:p>
      </c:txPr>
    </c:legend>
    <c:plotVisOnly val="1"/>
    <c:dispBlanksAs val="gap"/>
    <c:showDLblsOverMax val="0"/>
  </c:chart>
  <c:spPr>
    <a:noFill/>
    <a:ln w="9525" cap="flat" cmpd="sng" algn="ctr">
      <a:noFill/>
      <a:round/>
    </a:ln>
    <a:effectLst/>
  </c:spPr>
  <c:txPr>
    <a:bodyPr/>
    <a:lstStyle/>
    <a:p>
      <a:pPr>
        <a:defRPr sz="800">
          <a:solidFill>
            <a:sysClr val="windowText" lastClr="000000"/>
          </a:solidFill>
          <a:latin typeface="Lucida Sans" panose="020B0602030504020204" pitchFamily="34" charset="0"/>
        </a:defRPr>
      </a:pPr>
      <a:endParaRPr lang="nl-NL"/>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withinLinear" id="15">
  <a:schemeClr val="accent2"/>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dirty="0"/>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3A58B2-F612-4657-822C-F7B1B242FF4D}" type="datetimeFigureOut">
              <a:rPr lang="nl-NL" smtClean="0"/>
              <a:t>20-1-2021</a:t>
            </a:fld>
            <a:endParaRPr lang="nl-NL" dirty="0"/>
          </a:p>
        </p:txBody>
      </p:sp>
      <p:sp>
        <p:nvSpPr>
          <p:cNvPr id="4" name="Tijdelijke aanduiding voor dia-afbeelding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nl-NL" dirty="0"/>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dirty="0"/>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E09826E-65F7-4E22-B405-F794B08F9280}" type="slidenum">
              <a:rPr lang="nl-NL" smtClean="0"/>
              <a:t>‹nr.›</a:t>
            </a:fld>
            <a:endParaRPr lang="nl-NL" dirty="0"/>
          </a:p>
        </p:txBody>
      </p:sp>
    </p:spTree>
    <p:extLst>
      <p:ext uri="{BB962C8B-B14F-4D97-AF65-F5344CB8AC3E}">
        <p14:creationId xmlns:p14="http://schemas.microsoft.com/office/powerpoint/2010/main" val="2308699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dia wintersport">
    <p:spTree>
      <p:nvGrpSpPr>
        <p:cNvPr id="1" name=""/>
        <p:cNvGrpSpPr/>
        <p:nvPr/>
      </p:nvGrpSpPr>
      <p:grpSpPr>
        <a:xfrm>
          <a:off x="0" y="0"/>
          <a:ext cx="0" cy="0"/>
          <a:chOff x="0" y="0"/>
          <a:chExt cx="0" cy="0"/>
        </a:xfrm>
      </p:grpSpPr>
      <p:sp>
        <p:nvSpPr>
          <p:cNvPr id="14" name="Tekstvak 13"/>
          <p:cNvSpPr txBox="1"/>
          <p:nvPr userDrawn="1"/>
        </p:nvSpPr>
        <p:spPr>
          <a:xfrm>
            <a:off x="0" y="6436846"/>
            <a:ext cx="9144000" cy="501649"/>
          </a:xfrm>
          <a:prstGeom prst="rect">
            <a:avLst/>
          </a:prstGeom>
          <a:solidFill>
            <a:srgbClr val="7C0040"/>
          </a:solidFill>
          <a:ln>
            <a:solidFill>
              <a:schemeClr val="accent1"/>
            </a:solidFill>
          </a:ln>
        </p:spPr>
        <p:txBody>
          <a:bodyPr wrap="square" rtlCol="0">
            <a:spAutoFit/>
          </a:bodyPr>
          <a:lstStyle/>
          <a:p>
            <a:endParaRPr lang="nl-NL" dirty="0"/>
          </a:p>
        </p:txBody>
      </p:sp>
      <p:sp>
        <p:nvSpPr>
          <p:cNvPr id="2" name="Title 1"/>
          <p:cNvSpPr>
            <a:spLocks noGrp="1"/>
          </p:cNvSpPr>
          <p:nvPr>
            <p:ph type="ctrTitle" hasCustomPrompt="1"/>
          </p:nvPr>
        </p:nvSpPr>
        <p:spPr>
          <a:xfrm>
            <a:off x="672353" y="1417103"/>
            <a:ext cx="7942729" cy="1570068"/>
          </a:xfrm>
        </p:spPr>
        <p:txBody>
          <a:bodyPr anchor="b"/>
          <a:lstStyle>
            <a:lvl1pPr algn="ctr">
              <a:defRPr sz="6000">
                <a:solidFill>
                  <a:srgbClr val="7C0040"/>
                </a:solidFill>
                <a:latin typeface="Trebuchet MS" panose="020B0603020202020204" pitchFamily="34" charset="0"/>
              </a:defRPr>
            </a:lvl1pPr>
          </a:lstStyle>
          <a:p>
            <a:br>
              <a:rPr lang="nl-NL" dirty="0"/>
            </a:br>
            <a:r>
              <a:rPr lang="nl-NL" dirty="0"/>
              <a:t>Titel</a:t>
            </a:r>
            <a:endParaRPr lang="en-US" dirty="0"/>
          </a:p>
        </p:txBody>
      </p:sp>
      <p:sp>
        <p:nvSpPr>
          <p:cNvPr id="11" name="Tekstvak 10"/>
          <p:cNvSpPr txBox="1"/>
          <p:nvPr userDrawn="1"/>
        </p:nvSpPr>
        <p:spPr>
          <a:xfrm>
            <a:off x="1632247" y="6067514"/>
            <a:ext cx="184731" cy="369332"/>
          </a:xfrm>
          <a:prstGeom prst="rect">
            <a:avLst/>
          </a:prstGeom>
          <a:noFill/>
        </p:spPr>
        <p:txBody>
          <a:bodyPr wrap="none" rtlCol="0">
            <a:spAutoFit/>
          </a:bodyPr>
          <a:lstStyle/>
          <a:p>
            <a:endParaRPr lang="nl-NL" dirty="0"/>
          </a:p>
        </p:txBody>
      </p:sp>
      <p:pic>
        <p:nvPicPr>
          <p:cNvPr id="15" name="Afbeelding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989679" y="5305397"/>
            <a:ext cx="2098800" cy="1020416"/>
          </a:xfrm>
          <a:prstGeom prst="rect">
            <a:avLst/>
          </a:prstGeom>
        </p:spPr>
      </p:pic>
      <p:sp>
        <p:nvSpPr>
          <p:cNvPr id="5" name="Tekstvak 4"/>
          <p:cNvSpPr txBox="1"/>
          <p:nvPr userDrawn="1"/>
        </p:nvSpPr>
        <p:spPr>
          <a:xfrm>
            <a:off x="7459641" y="6546757"/>
            <a:ext cx="1435694" cy="276999"/>
          </a:xfrm>
          <a:prstGeom prst="rect">
            <a:avLst/>
          </a:prstGeom>
          <a:noFill/>
        </p:spPr>
        <p:txBody>
          <a:bodyPr wrap="square" rtlCol="0">
            <a:spAutoFit/>
          </a:bodyPr>
          <a:lstStyle/>
          <a:p>
            <a:pPr lvl="0"/>
            <a:r>
              <a:rPr lang="nl-NL" sz="1200" dirty="0">
                <a:solidFill>
                  <a:schemeClr val="bg1"/>
                </a:solidFill>
                <a:latin typeface="Trebuchet MS" panose="020B0603020202020204" pitchFamily="34" charset="0"/>
              </a:rPr>
              <a:t>© Mulier Instituut</a:t>
            </a:r>
          </a:p>
        </p:txBody>
      </p:sp>
      <p:sp>
        <p:nvSpPr>
          <p:cNvPr id="4" name="Tijdelijke aanduiding voor tekst 3"/>
          <p:cNvSpPr>
            <a:spLocks noGrp="1"/>
          </p:cNvSpPr>
          <p:nvPr>
            <p:ph type="body" sz="quarter" idx="14" hasCustomPrompt="1"/>
          </p:nvPr>
        </p:nvSpPr>
        <p:spPr>
          <a:xfrm>
            <a:off x="478703" y="6535900"/>
            <a:ext cx="1457019" cy="287856"/>
          </a:xfrm>
        </p:spPr>
        <p:txBody>
          <a:bodyPr>
            <a:normAutofit/>
          </a:bodyPr>
          <a:lstStyle>
            <a:lvl1pPr marL="0" indent="0">
              <a:buNone/>
              <a:defRPr sz="1200" b="0">
                <a:solidFill>
                  <a:schemeClr val="bg1"/>
                </a:solidFill>
                <a:latin typeface="Trebuchet MS" panose="020B0603020202020204" pitchFamily="34" charset="0"/>
              </a:defRPr>
            </a:lvl1pPr>
          </a:lstStyle>
          <a:p>
            <a:pPr lvl="0"/>
            <a:r>
              <a:rPr lang="nl-NL" dirty="0"/>
              <a:t>Datum</a:t>
            </a:r>
          </a:p>
        </p:txBody>
      </p:sp>
      <p:sp>
        <p:nvSpPr>
          <p:cNvPr id="6" name="Tijdelijke aanduiding voor tekst 5"/>
          <p:cNvSpPr>
            <a:spLocks noGrp="1"/>
          </p:cNvSpPr>
          <p:nvPr>
            <p:ph type="body" sz="quarter" idx="15" hasCustomPrompt="1"/>
          </p:nvPr>
        </p:nvSpPr>
        <p:spPr>
          <a:xfrm>
            <a:off x="3339305" y="6535901"/>
            <a:ext cx="2770188" cy="287855"/>
          </a:xfrm>
        </p:spPr>
        <p:txBody>
          <a:bodyPr>
            <a:normAutofit/>
          </a:bodyPr>
          <a:lstStyle>
            <a:lvl1pPr marL="0" indent="0">
              <a:buNone/>
              <a:defRPr sz="1200">
                <a:solidFill>
                  <a:schemeClr val="bg1"/>
                </a:solidFill>
                <a:latin typeface="Trebuchet MS" panose="020B0603020202020204" pitchFamily="34" charset="0"/>
              </a:defRPr>
            </a:lvl1pPr>
          </a:lstStyle>
          <a:p>
            <a:pPr lvl="0"/>
            <a:r>
              <a:rPr lang="nl-NL" dirty="0"/>
              <a:t>Rapport/gelegenheid/plaats</a:t>
            </a:r>
          </a:p>
        </p:txBody>
      </p:sp>
      <p:sp>
        <p:nvSpPr>
          <p:cNvPr id="12" name="Tijdelijke aanduiding voor tekst 11"/>
          <p:cNvSpPr>
            <a:spLocks noGrp="1"/>
          </p:cNvSpPr>
          <p:nvPr>
            <p:ph type="body" sz="quarter" idx="16" hasCustomPrompt="1"/>
          </p:nvPr>
        </p:nvSpPr>
        <p:spPr>
          <a:xfrm>
            <a:off x="2106614" y="3335338"/>
            <a:ext cx="5199622" cy="904875"/>
          </a:xfrm>
        </p:spPr>
        <p:txBody>
          <a:bodyPr>
            <a:normAutofit/>
          </a:bodyPr>
          <a:lstStyle>
            <a:lvl1pPr marL="0" indent="0" algn="ctr">
              <a:buNone/>
              <a:defRPr sz="2400">
                <a:solidFill>
                  <a:srgbClr val="7C0040"/>
                </a:solidFill>
                <a:latin typeface="Trebuchet MS" panose="020B0603020202020204" pitchFamily="34" charset="0"/>
              </a:defRPr>
            </a:lvl1pPr>
          </a:lstStyle>
          <a:p>
            <a:pPr lvl="0"/>
            <a:r>
              <a:rPr lang="nl-NL" dirty="0"/>
              <a:t>Ondertitel</a:t>
            </a:r>
          </a:p>
        </p:txBody>
      </p:sp>
    </p:spTree>
    <p:extLst>
      <p:ext uri="{BB962C8B-B14F-4D97-AF65-F5344CB8AC3E}">
        <p14:creationId xmlns:p14="http://schemas.microsoft.com/office/powerpoint/2010/main" val="35096416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Kop + tekst: transparant wintersport">
    <p:spTree>
      <p:nvGrpSpPr>
        <p:cNvPr id="1" name=""/>
        <p:cNvGrpSpPr/>
        <p:nvPr/>
      </p:nvGrpSpPr>
      <p:grpSpPr>
        <a:xfrm>
          <a:off x="0" y="0"/>
          <a:ext cx="0" cy="0"/>
          <a:chOff x="0" y="0"/>
          <a:chExt cx="0" cy="0"/>
        </a:xfrm>
      </p:grpSpPr>
      <p:sp>
        <p:nvSpPr>
          <p:cNvPr id="8" name="Tekstvak 7"/>
          <p:cNvSpPr txBox="1"/>
          <p:nvPr userDrawn="1"/>
        </p:nvSpPr>
        <p:spPr>
          <a:xfrm>
            <a:off x="0" y="6356348"/>
            <a:ext cx="9144000" cy="501649"/>
          </a:xfrm>
          <a:prstGeom prst="rect">
            <a:avLst/>
          </a:prstGeom>
          <a:solidFill>
            <a:srgbClr val="7C0040"/>
          </a:solidFill>
          <a:ln>
            <a:solidFill>
              <a:schemeClr val="accent1"/>
            </a:solidFill>
          </a:ln>
        </p:spPr>
        <p:txBody>
          <a:bodyPr wrap="square" rtlCol="0">
            <a:spAutoFit/>
          </a:bodyPr>
          <a:lstStyle/>
          <a:p>
            <a:endParaRPr lang="nl-NL" dirty="0"/>
          </a:p>
        </p:txBody>
      </p:sp>
      <p:sp>
        <p:nvSpPr>
          <p:cNvPr id="2" name="Title 1"/>
          <p:cNvSpPr>
            <a:spLocks noGrp="1"/>
          </p:cNvSpPr>
          <p:nvPr>
            <p:ph type="title"/>
          </p:nvPr>
        </p:nvSpPr>
        <p:spPr>
          <a:xfrm>
            <a:off x="628650" y="811776"/>
            <a:ext cx="7886700" cy="860928"/>
          </a:xfrm>
        </p:spPr>
        <p:txBody>
          <a:bodyPr anchor="b">
            <a:normAutofit/>
          </a:bodyPr>
          <a:lstStyle>
            <a:lvl1pPr>
              <a:defRPr sz="4400">
                <a:solidFill>
                  <a:srgbClr val="7C0040"/>
                </a:solidFill>
                <a:latin typeface="Trebuchet MS" panose="020B0603020202020204" pitchFamily="34" charset="0"/>
              </a:defRPr>
            </a:lvl1pPr>
          </a:lstStyle>
          <a:p>
            <a:r>
              <a:rPr lang="nl-NL"/>
              <a:t>Klik om de stijl te bewerken</a:t>
            </a:r>
            <a:endParaRPr lang="en-US" dirty="0"/>
          </a:p>
        </p:txBody>
      </p:sp>
      <p:sp>
        <p:nvSpPr>
          <p:cNvPr id="3" name="Text Placeholder 2"/>
          <p:cNvSpPr>
            <a:spLocks noGrp="1"/>
          </p:cNvSpPr>
          <p:nvPr>
            <p:ph type="body" idx="1"/>
          </p:nvPr>
        </p:nvSpPr>
        <p:spPr>
          <a:xfrm>
            <a:off x="646019" y="2083874"/>
            <a:ext cx="7886700" cy="1500187"/>
          </a:xfrm>
        </p:spPr>
        <p:txBody>
          <a:bodyPr/>
          <a:lstStyle>
            <a:lvl1pPr marL="342900" indent="-342900">
              <a:buFont typeface="Arial" panose="020B0604020202020204" pitchFamily="34" charset="0"/>
              <a:buChar char="•"/>
              <a:defRPr sz="2400">
                <a:solidFill>
                  <a:schemeClr val="tx1"/>
                </a:solidFill>
                <a:latin typeface="Trebuchet MS" panose="020B0603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a:p>
            <a:pPr lvl="1"/>
            <a:r>
              <a:rPr lang="nl-NL"/>
              <a:t>Tweede niveau</a:t>
            </a:r>
          </a:p>
          <a:p>
            <a:pPr lvl="2"/>
            <a:r>
              <a:rPr lang="nl-NL"/>
              <a:t>Derde niveau</a:t>
            </a:r>
          </a:p>
        </p:txBody>
      </p:sp>
      <p:pic>
        <p:nvPicPr>
          <p:cNvPr id="7" name="Afbeelding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86650" y="79121"/>
            <a:ext cx="1506931" cy="732655"/>
          </a:xfrm>
          <a:prstGeom prst="rect">
            <a:avLst/>
          </a:prstGeom>
        </p:spPr>
      </p:pic>
      <p:sp>
        <p:nvSpPr>
          <p:cNvPr id="10" name="Tijdelijke aanduiding voor voettekst 9"/>
          <p:cNvSpPr>
            <a:spLocks noGrp="1"/>
          </p:cNvSpPr>
          <p:nvPr>
            <p:ph type="ftr" sz="quarter" idx="11"/>
          </p:nvPr>
        </p:nvSpPr>
        <p:spPr>
          <a:xfrm>
            <a:off x="3028950" y="6436659"/>
            <a:ext cx="3120838" cy="300690"/>
          </a:xfrm>
        </p:spPr>
        <p:txBody>
          <a:bodyPr/>
          <a:lstStyle>
            <a:lvl1pPr>
              <a:defRPr>
                <a:solidFill>
                  <a:schemeClr val="bg1"/>
                </a:solidFill>
                <a:latin typeface="Trebuchet MS" panose="020B0603020202020204" pitchFamily="34" charset="0"/>
              </a:defRPr>
            </a:lvl1pPr>
          </a:lstStyle>
          <a:p>
            <a:r>
              <a:rPr lang="nl-NL" dirty="0"/>
              <a:t>Rapport/gelegenheid</a:t>
            </a:r>
          </a:p>
        </p:txBody>
      </p:sp>
      <p:sp>
        <p:nvSpPr>
          <p:cNvPr id="11" name="Tijdelijke aanduiding voor dianummer 10"/>
          <p:cNvSpPr>
            <a:spLocks noGrp="1"/>
          </p:cNvSpPr>
          <p:nvPr>
            <p:ph type="sldNum" sz="quarter" idx="12"/>
          </p:nvPr>
        </p:nvSpPr>
        <p:spPr>
          <a:xfrm>
            <a:off x="6457950" y="6436659"/>
            <a:ext cx="2057400" cy="300690"/>
          </a:xfrm>
        </p:spPr>
        <p:txBody>
          <a:bodyPr/>
          <a:lstStyle>
            <a:lvl1pPr>
              <a:defRPr>
                <a:solidFill>
                  <a:schemeClr val="bg1"/>
                </a:solidFill>
                <a:latin typeface="Trebuchet MS" panose="020B0603020202020204" pitchFamily="34" charset="0"/>
              </a:defRPr>
            </a:lvl1pPr>
          </a:lstStyle>
          <a:p>
            <a:fld id="{960289FF-80F6-4758-8A39-AFC4980A0D1B}" type="slidenum">
              <a:rPr lang="nl-NL" smtClean="0"/>
              <a:pPr/>
              <a:t>‹nr.›</a:t>
            </a:fld>
            <a:endParaRPr lang="nl-NL" dirty="0"/>
          </a:p>
        </p:txBody>
      </p:sp>
    </p:spTree>
    <p:extLst>
      <p:ext uri="{BB962C8B-B14F-4D97-AF65-F5344CB8AC3E}">
        <p14:creationId xmlns:p14="http://schemas.microsoft.com/office/powerpoint/2010/main" val="13379604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Kop + grafiek: transparant wintersport">
    <p:spTree>
      <p:nvGrpSpPr>
        <p:cNvPr id="1" name=""/>
        <p:cNvGrpSpPr/>
        <p:nvPr/>
      </p:nvGrpSpPr>
      <p:grpSpPr>
        <a:xfrm>
          <a:off x="0" y="0"/>
          <a:ext cx="0" cy="0"/>
          <a:chOff x="0" y="0"/>
          <a:chExt cx="0" cy="0"/>
        </a:xfrm>
      </p:grpSpPr>
      <p:sp>
        <p:nvSpPr>
          <p:cNvPr id="8" name="Tekstvak 7"/>
          <p:cNvSpPr txBox="1"/>
          <p:nvPr userDrawn="1"/>
        </p:nvSpPr>
        <p:spPr>
          <a:xfrm>
            <a:off x="0" y="6356348"/>
            <a:ext cx="9144000" cy="501649"/>
          </a:xfrm>
          <a:prstGeom prst="rect">
            <a:avLst/>
          </a:prstGeom>
          <a:solidFill>
            <a:srgbClr val="7C0040"/>
          </a:solidFill>
          <a:ln>
            <a:solidFill>
              <a:schemeClr val="accent1"/>
            </a:solidFill>
          </a:ln>
        </p:spPr>
        <p:txBody>
          <a:bodyPr wrap="square" rtlCol="0">
            <a:spAutoFit/>
          </a:bodyPr>
          <a:lstStyle/>
          <a:p>
            <a:endParaRPr lang="nl-NL" dirty="0"/>
          </a:p>
        </p:txBody>
      </p:sp>
      <p:sp>
        <p:nvSpPr>
          <p:cNvPr id="2" name="Title 1"/>
          <p:cNvSpPr>
            <a:spLocks noGrp="1"/>
          </p:cNvSpPr>
          <p:nvPr>
            <p:ph type="title"/>
          </p:nvPr>
        </p:nvSpPr>
        <p:spPr>
          <a:xfrm>
            <a:off x="628650" y="785266"/>
            <a:ext cx="7886700" cy="860928"/>
          </a:xfrm>
        </p:spPr>
        <p:txBody>
          <a:bodyPr anchor="b">
            <a:normAutofit/>
          </a:bodyPr>
          <a:lstStyle>
            <a:lvl1pPr>
              <a:defRPr sz="4400">
                <a:solidFill>
                  <a:srgbClr val="7C0040"/>
                </a:solidFill>
                <a:latin typeface="Trebuchet MS" panose="020B0603020202020204" pitchFamily="34" charset="0"/>
              </a:defRPr>
            </a:lvl1pPr>
          </a:lstStyle>
          <a:p>
            <a:r>
              <a:rPr lang="nl-NL"/>
              <a:t>Klik om de stijl te bewerken</a:t>
            </a:r>
            <a:endParaRPr lang="en-US" dirty="0"/>
          </a:p>
        </p:txBody>
      </p:sp>
      <p:sp>
        <p:nvSpPr>
          <p:cNvPr id="5" name="Footer Placeholder 4"/>
          <p:cNvSpPr>
            <a:spLocks noGrp="1"/>
          </p:cNvSpPr>
          <p:nvPr>
            <p:ph type="ftr" sz="quarter" idx="11"/>
          </p:nvPr>
        </p:nvSpPr>
        <p:spPr>
          <a:xfrm>
            <a:off x="3028950" y="6460621"/>
            <a:ext cx="3086100" cy="260855"/>
          </a:xfrm>
        </p:spPr>
        <p:txBody>
          <a:bodyPr/>
          <a:lstStyle>
            <a:lvl1pPr>
              <a:defRPr>
                <a:solidFill>
                  <a:schemeClr val="bg1"/>
                </a:solidFill>
                <a:latin typeface="Trebuchet MS" panose="020B0603020202020204" pitchFamily="34" charset="0"/>
              </a:defRPr>
            </a:lvl1pPr>
          </a:lstStyle>
          <a:p>
            <a:r>
              <a:rPr lang="nl-NL" dirty="0"/>
              <a:t>Rapport/gelegenheid</a:t>
            </a:r>
          </a:p>
        </p:txBody>
      </p:sp>
      <p:sp>
        <p:nvSpPr>
          <p:cNvPr id="6" name="Slide Number Placeholder 5"/>
          <p:cNvSpPr>
            <a:spLocks noGrp="1"/>
          </p:cNvSpPr>
          <p:nvPr>
            <p:ph type="sldNum" sz="quarter" idx="12"/>
          </p:nvPr>
        </p:nvSpPr>
        <p:spPr>
          <a:xfrm>
            <a:off x="6457950" y="6460621"/>
            <a:ext cx="2057400" cy="260855"/>
          </a:xfrm>
        </p:spPr>
        <p:txBody>
          <a:bodyPr/>
          <a:lstStyle>
            <a:lvl1pPr>
              <a:defRPr>
                <a:solidFill>
                  <a:schemeClr val="bg1"/>
                </a:solidFill>
                <a:latin typeface="Trebuchet MS" panose="020B0603020202020204" pitchFamily="34" charset="0"/>
              </a:defRPr>
            </a:lvl1pPr>
          </a:lstStyle>
          <a:p>
            <a:fld id="{960289FF-80F6-4758-8A39-AFC4980A0D1B}" type="slidenum">
              <a:rPr lang="nl-NL" smtClean="0"/>
              <a:pPr/>
              <a:t>‹nr.›</a:t>
            </a:fld>
            <a:endParaRPr lang="nl-NL" dirty="0"/>
          </a:p>
        </p:txBody>
      </p:sp>
      <p:pic>
        <p:nvPicPr>
          <p:cNvPr id="7" name="Afbeelding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86650" y="79121"/>
            <a:ext cx="1506931" cy="732655"/>
          </a:xfrm>
          <a:prstGeom prst="rect">
            <a:avLst/>
          </a:prstGeom>
        </p:spPr>
      </p:pic>
      <p:sp>
        <p:nvSpPr>
          <p:cNvPr id="10" name="Tijdelijke aanduiding voor grafiek 9"/>
          <p:cNvSpPr>
            <a:spLocks noGrp="1"/>
          </p:cNvSpPr>
          <p:nvPr>
            <p:ph type="chart" sz="quarter" idx="13"/>
          </p:nvPr>
        </p:nvSpPr>
        <p:spPr>
          <a:xfrm>
            <a:off x="628650" y="1717705"/>
            <a:ext cx="7442942" cy="3804225"/>
          </a:xfrm>
        </p:spPr>
        <p:txBody>
          <a:bodyPr>
            <a:normAutofit/>
          </a:bodyPr>
          <a:lstStyle>
            <a:lvl1pPr>
              <a:defRPr sz="2400">
                <a:latin typeface="Trebuchet MS" panose="020B0603020202020204" pitchFamily="34" charset="0"/>
              </a:defRPr>
            </a:lvl1pPr>
          </a:lstStyle>
          <a:p>
            <a:r>
              <a:rPr lang="nl-NL" dirty="0"/>
              <a:t>Klik op het pictogram als u een grafiek wilt toevoegen</a:t>
            </a:r>
          </a:p>
        </p:txBody>
      </p:sp>
    </p:spTree>
    <p:extLst>
      <p:ext uri="{BB962C8B-B14F-4D97-AF65-F5344CB8AC3E}">
        <p14:creationId xmlns:p14="http://schemas.microsoft.com/office/powerpoint/2010/main" val="8848140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 wintersport ">
    <p:spTree>
      <p:nvGrpSpPr>
        <p:cNvPr id="1" name=""/>
        <p:cNvGrpSpPr/>
        <p:nvPr/>
      </p:nvGrpSpPr>
      <p:grpSpPr>
        <a:xfrm>
          <a:off x="0" y="0"/>
          <a:ext cx="0" cy="0"/>
          <a:chOff x="0" y="0"/>
          <a:chExt cx="0" cy="0"/>
        </a:xfrm>
      </p:grpSpPr>
      <p:sp>
        <p:nvSpPr>
          <p:cNvPr id="10" name="Tekstvak 9"/>
          <p:cNvSpPr txBox="1"/>
          <p:nvPr userDrawn="1"/>
        </p:nvSpPr>
        <p:spPr>
          <a:xfrm>
            <a:off x="0" y="6356348"/>
            <a:ext cx="9144000" cy="501649"/>
          </a:xfrm>
          <a:prstGeom prst="rect">
            <a:avLst/>
          </a:prstGeom>
          <a:solidFill>
            <a:srgbClr val="7C0040"/>
          </a:solidFill>
          <a:ln>
            <a:solidFill>
              <a:schemeClr val="accent1"/>
            </a:solidFill>
          </a:ln>
        </p:spPr>
        <p:txBody>
          <a:bodyPr wrap="square" rtlCol="0">
            <a:spAutoFit/>
          </a:bodyPr>
          <a:lstStyle/>
          <a:p>
            <a:endParaRPr lang="nl-NL" dirty="0"/>
          </a:p>
        </p:txBody>
      </p:sp>
      <p:sp>
        <p:nvSpPr>
          <p:cNvPr id="2" name="Title 1"/>
          <p:cNvSpPr>
            <a:spLocks noGrp="1"/>
          </p:cNvSpPr>
          <p:nvPr>
            <p:ph type="title"/>
          </p:nvPr>
        </p:nvSpPr>
        <p:spPr/>
        <p:txBody>
          <a:bodyPr>
            <a:normAutofit/>
          </a:bodyPr>
          <a:lstStyle>
            <a:lvl1pPr>
              <a:defRPr sz="4400">
                <a:solidFill>
                  <a:srgbClr val="7C0040"/>
                </a:solidFill>
                <a:latin typeface="Trebuchet MS" panose="020B0603020202020204" pitchFamily="34" charset="0"/>
              </a:defRPr>
            </a:lvl1pPr>
          </a:lstStyle>
          <a:p>
            <a:r>
              <a:rPr lang="nl-NL"/>
              <a:t>Klik om de stijl te bewerken</a:t>
            </a:r>
            <a:endParaRPr lang="en-US" dirty="0"/>
          </a:p>
        </p:txBody>
      </p:sp>
      <p:sp>
        <p:nvSpPr>
          <p:cNvPr id="3" name="Content Placeholder 2"/>
          <p:cNvSpPr>
            <a:spLocks noGrp="1"/>
          </p:cNvSpPr>
          <p:nvPr>
            <p:ph sz="half" idx="1"/>
          </p:nvPr>
        </p:nvSpPr>
        <p:spPr>
          <a:xfrm>
            <a:off x="628650" y="1825625"/>
            <a:ext cx="3886200" cy="4351338"/>
          </a:xfrm>
        </p:spPr>
        <p:txBody>
          <a:bodyPr/>
          <a:lstStyle>
            <a:lvl1pPr>
              <a:defRPr>
                <a:latin typeface="Trebuchet MS" panose="020B0603020202020204" pitchFamily="34" charset="0"/>
              </a:defRPr>
            </a:lvl1pPr>
            <a:lvl2pPr>
              <a:defRPr>
                <a:latin typeface="Trebuchet MS" panose="020B0603020202020204" pitchFamily="34" charset="0"/>
              </a:defRPr>
            </a:lvl2pPr>
            <a:lvl3pPr>
              <a:defRPr>
                <a:latin typeface="Trebuchet MS" panose="020B0603020202020204" pitchFamily="34" charset="0"/>
              </a:defRPr>
            </a:lvl3pPr>
            <a:lvl4pPr>
              <a:defRPr>
                <a:latin typeface="Trebuchet MS" panose="020B0603020202020204" pitchFamily="34" charset="0"/>
              </a:defRPr>
            </a:lvl4pPr>
            <a:lvl5pPr>
              <a:defRPr>
                <a:latin typeface="Trebuchet MS" panose="020B0603020202020204" pitchFamily="34" charset="0"/>
              </a:defRPr>
            </a:lvl5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4629150" y="1825625"/>
            <a:ext cx="3886200" cy="4351338"/>
          </a:xfrm>
        </p:spPr>
        <p:txBody>
          <a:bodyPr/>
          <a:lstStyle>
            <a:lvl1pPr>
              <a:defRPr>
                <a:latin typeface="Trebuchet MS" panose="020B0603020202020204" pitchFamily="34" charset="0"/>
              </a:defRPr>
            </a:lvl1pPr>
            <a:lvl2pPr>
              <a:defRPr>
                <a:latin typeface="Trebuchet MS" panose="020B0603020202020204" pitchFamily="34" charset="0"/>
              </a:defRPr>
            </a:lvl2pPr>
            <a:lvl3pPr>
              <a:defRPr>
                <a:latin typeface="Trebuchet MS" panose="020B0603020202020204" pitchFamily="34" charset="0"/>
              </a:defRPr>
            </a:lvl3pPr>
            <a:lvl4pPr>
              <a:defRPr>
                <a:latin typeface="Trebuchet MS" panose="020B0603020202020204" pitchFamily="34" charset="0"/>
              </a:defRPr>
            </a:lvl4pPr>
            <a:lvl5pPr>
              <a:defRPr>
                <a:latin typeface="Trebuchet MS" panose="020B0603020202020204" pitchFamily="34" charset="0"/>
              </a:defRPr>
            </a:lvl5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6" name="Footer Placeholder 5"/>
          <p:cNvSpPr>
            <a:spLocks noGrp="1"/>
          </p:cNvSpPr>
          <p:nvPr>
            <p:ph type="ftr" sz="quarter" idx="11"/>
          </p:nvPr>
        </p:nvSpPr>
        <p:spPr>
          <a:xfrm>
            <a:off x="3028950" y="6417892"/>
            <a:ext cx="3086100" cy="316194"/>
          </a:xfrm>
        </p:spPr>
        <p:txBody>
          <a:bodyPr/>
          <a:lstStyle>
            <a:lvl1pPr>
              <a:defRPr>
                <a:solidFill>
                  <a:schemeClr val="bg1"/>
                </a:solidFill>
                <a:latin typeface="Trebuchet MS" panose="020B0603020202020204" pitchFamily="34" charset="0"/>
              </a:defRPr>
            </a:lvl1pPr>
          </a:lstStyle>
          <a:p>
            <a:r>
              <a:rPr lang="nl-NL" dirty="0"/>
              <a:t>Rapport/gelegenheid</a:t>
            </a:r>
          </a:p>
        </p:txBody>
      </p:sp>
      <p:sp>
        <p:nvSpPr>
          <p:cNvPr id="7" name="Slide Number Placeholder 6"/>
          <p:cNvSpPr>
            <a:spLocks noGrp="1"/>
          </p:cNvSpPr>
          <p:nvPr>
            <p:ph type="sldNum" sz="quarter" idx="12"/>
          </p:nvPr>
        </p:nvSpPr>
        <p:spPr>
          <a:xfrm>
            <a:off x="6457950" y="6417892"/>
            <a:ext cx="2057400" cy="316194"/>
          </a:xfrm>
        </p:spPr>
        <p:txBody>
          <a:bodyPr/>
          <a:lstStyle>
            <a:lvl1pPr>
              <a:defRPr>
                <a:solidFill>
                  <a:schemeClr val="bg1"/>
                </a:solidFill>
                <a:latin typeface="Trebuchet MS" panose="020B0603020202020204" pitchFamily="34" charset="0"/>
              </a:defRPr>
            </a:lvl1pPr>
          </a:lstStyle>
          <a:p>
            <a:fld id="{960289FF-80F6-4758-8A39-AFC4980A0D1B}" type="slidenum">
              <a:rPr lang="nl-NL" smtClean="0"/>
              <a:pPr/>
              <a:t>‹nr.›</a:t>
            </a:fld>
            <a:endParaRPr lang="nl-NL" dirty="0"/>
          </a:p>
        </p:txBody>
      </p:sp>
      <p:pic>
        <p:nvPicPr>
          <p:cNvPr id="8" name="Afbeelding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86650" y="79121"/>
            <a:ext cx="1506931" cy="732655"/>
          </a:xfrm>
          <a:prstGeom prst="rect">
            <a:avLst/>
          </a:prstGeom>
        </p:spPr>
      </p:pic>
    </p:spTree>
    <p:extLst>
      <p:ext uri="{BB962C8B-B14F-4D97-AF65-F5344CB8AC3E}">
        <p14:creationId xmlns:p14="http://schemas.microsoft.com/office/powerpoint/2010/main" val="35433018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Einddia ">
    <p:spTree>
      <p:nvGrpSpPr>
        <p:cNvPr id="1" name=""/>
        <p:cNvGrpSpPr/>
        <p:nvPr/>
      </p:nvGrpSpPr>
      <p:grpSpPr>
        <a:xfrm>
          <a:off x="0" y="0"/>
          <a:ext cx="0" cy="0"/>
          <a:chOff x="0" y="0"/>
          <a:chExt cx="0" cy="0"/>
        </a:xfrm>
      </p:grpSpPr>
      <p:sp>
        <p:nvSpPr>
          <p:cNvPr id="12" name="Tekstvak 11"/>
          <p:cNvSpPr txBox="1"/>
          <p:nvPr userDrawn="1"/>
        </p:nvSpPr>
        <p:spPr>
          <a:xfrm>
            <a:off x="0" y="6287569"/>
            <a:ext cx="9144000" cy="570431"/>
          </a:xfrm>
          <a:prstGeom prst="rect">
            <a:avLst/>
          </a:prstGeom>
          <a:solidFill>
            <a:srgbClr val="7C0040"/>
          </a:solidFill>
          <a:ln>
            <a:solidFill>
              <a:schemeClr val="accent1"/>
            </a:solidFill>
          </a:ln>
        </p:spPr>
        <p:txBody>
          <a:bodyPr wrap="square" rtlCol="0">
            <a:spAutoFit/>
          </a:bodyPr>
          <a:lstStyle/>
          <a:p>
            <a:endParaRPr lang="nl-NL" dirty="0"/>
          </a:p>
        </p:txBody>
      </p:sp>
      <p:sp>
        <p:nvSpPr>
          <p:cNvPr id="15" name="Tijdelijke aanduiding voor tekst 14"/>
          <p:cNvSpPr>
            <a:spLocks noGrp="1"/>
          </p:cNvSpPr>
          <p:nvPr>
            <p:ph type="body" sz="quarter" idx="18" hasCustomPrompt="1"/>
          </p:nvPr>
        </p:nvSpPr>
        <p:spPr>
          <a:xfrm>
            <a:off x="1631179" y="2268800"/>
            <a:ext cx="5406115" cy="949529"/>
          </a:xfrm>
        </p:spPr>
        <p:txBody>
          <a:bodyPr/>
          <a:lstStyle>
            <a:lvl1pPr marL="0" indent="0">
              <a:buNone/>
              <a:defRPr baseline="0">
                <a:solidFill>
                  <a:srgbClr val="7C0040"/>
                </a:solidFill>
                <a:latin typeface="Trebuchet MS" panose="020B0603020202020204" pitchFamily="34" charset="0"/>
              </a:defRPr>
            </a:lvl1pPr>
          </a:lstStyle>
          <a:p>
            <a:pPr lvl="0"/>
            <a:r>
              <a:rPr lang="nl-NL" dirty="0"/>
              <a:t>Naam</a:t>
            </a:r>
            <a:br>
              <a:rPr lang="nl-NL" dirty="0"/>
            </a:br>
            <a:r>
              <a:rPr lang="nl-NL" dirty="0"/>
              <a:t>E-mail</a:t>
            </a:r>
            <a:br>
              <a:rPr lang="nl-NL" dirty="0"/>
            </a:br>
            <a:r>
              <a:rPr lang="nl-NL" dirty="0"/>
              <a:t> </a:t>
            </a:r>
          </a:p>
        </p:txBody>
      </p:sp>
      <p:pic>
        <p:nvPicPr>
          <p:cNvPr id="13" name="Afbeelding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926703" y="5174387"/>
            <a:ext cx="2149200" cy="1044920"/>
          </a:xfrm>
          <a:prstGeom prst="rect">
            <a:avLst/>
          </a:prstGeom>
        </p:spPr>
      </p:pic>
      <p:sp>
        <p:nvSpPr>
          <p:cNvPr id="4" name="Tekstvak 3"/>
          <p:cNvSpPr txBox="1"/>
          <p:nvPr userDrawn="1"/>
        </p:nvSpPr>
        <p:spPr>
          <a:xfrm>
            <a:off x="148484" y="5227715"/>
            <a:ext cx="5546220" cy="923330"/>
          </a:xfrm>
          <a:prstGeom prst="rect">
            <a:avLst/>
          </a:prstGeom>
          <a:noFill/>
        </p:spPr>
        <p:txBody>
          <a:bodyPr wrap="square" rtlCol="0">
            <a:spAutoFit/>
          </a:bodyPr>
          <a:lstStyle/>
          <a:p>
            <a:r>
              <a:rPr lang="nl-NL" dirty="0">
                <a:solidFill>
                  <a:srgbClr val="7C0040"/>
                </a:solidFill>
              </a:rPr>
              <a:t>www.mulierinstituut.nl</a:t>
            </a:r>
          </a:p>
          <a:p>
            <a:r>
              <a:rPr lang="nl-NL" dirty="0">
                <a:solidFill>
                  <a:srgbClr val="7C0040"/>
                </a:solidFill>
              </a:rPr>
              <a:t>@mulierinstituut</a:t>
            </a:r>
          </a:p>
          <a:p>
            <a:endParaRPr lang="nl-NL" dirty="0"/>
          </a:p>
        </p:txBody>
      </p:sp>
      <p:sp>
        <p:nvSpPr>
          <p:cNvPr id="7" name="Tekstvak 6"/>
          <p:cNvSpPr txBox="1"/>
          <p:nvPr userDrawn="1"/>
        </p:nvSpPr>
        <p:spPr>
          <a:xfrm>
            <a:off x="7477570" y="6434284"/>
            <a:ext cx="1435694" cy="276999"/>
          </a:xfrm>
          <a:prstGeom prst="rect">
            <a:avLst/>
          </a:prstGeom>
          <a:noFill/>
        </p:spPr>
        <p:txBody>
          <a:bodyPr wrap="square" rtlCol="0">
            <a:spAutoFit/>
          </a:bodyPr>
          <a:lstStyle/>
          <a:p>
            <a:pPr lvl="0"/>
            <a:r>
              <a:rPr lang="nl-NL" sz="1200" dirty="0">
                <a:solidFill>
                  <a:schemeClr val="bg1"/>
                </a:solidFill>
                <a:latin typeface="Trebuchet MS" panose="020B0603020202020204" pitchFamily="34" charset="0"/>
              </a:rPr>
              <a:t>© Mulier Instituut</a:t>
            </a:r>
          </a:p>
        </p:txBody>
      </p:sp>
      <p:sp>
        <p:nvSpPr>
          <p:cNvPr id="3" name="Tijdelijke aanduiding voor tekst 2"/>
          <p:cNvSpPr>
            <a:spLocks noGrp="1"/>
          </p:cNvSpPr>
          <p:nvPr>
            <p:ph type="body" sz="quarter" idx="19" hasCustomPrompt="1"/>
          </p:nvPr>
        </p:nvSpPr>
        <p:spPr>
          <a:xfrm>
            <a:off x="304800" y="520700"/>
            <a:ext cx="6096000" cy="1047750"/>
          </a:xfrm>
        </p:spPr>
        <p:txBody>
          <a:bodyPr>
            <a:noAutofit/>
          </a:bodyPr>
          <a:lstStyle>
            <a:lvl1pPr marL="0" indent="0">
              <a:buNone/>
              <a:defRPr sz="4400" baseline="0">
                <a:solidFill>
                  <a:srgbClr val="7C0040"/>
                </a:solidFill>
              </a:defRPr>
            </a:lvl1pPr>
          </a:lstStyle>
          <a:p>
            <a:pPr lvl="0"/>
            <a:r>
              <a:rPr lang="nl-NL" dirty="0"/>
              <a:t>Vragen of opmerkingen? </a:t>
            </a:r>
          </a:p>
        </p:txBody>
      </p:sp>
    </p:spTree>
    <p:extLst>
      <p:ext uri="{BB962C8B-B14F-4D97-AF65-F5344CB8AC3E}">
        <p14:creationId xmlns:p14="http://schemas.microsoft.com/office/powerpoint/2010/main" val="316336456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nl-NL" dirty="0"/>
              <a:t>Klik om de stijl te bewerken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nl-NL" dirty="0"/>
              <a:t>Tekststijl van het model bewerken</a:t>
            </a:r>
          </a:p>
          <a:p>
            <a:pPr lvl="1"/>
            <a:r>
              <a:rPr lang="nl-NL" dirty="0"/>
              <a:t>Tweede niveau</a:t>
            </a:r>
          </a:p>
          <a:p>
            <a:pPr lvl="2"/>
            <a:r>
              <a:rPr lang="nl-NL" dirty="0"/>
              <a:t>Derde niveau</a:t>
            </a:r>
          </a:p>
          <a:p>
            <a:pPr lvl="3"/>
            <a:r>
              <a:rPr lang="nl-NL" dirty="0"/>
              <a:t>Vierde niveau</a:t>
            </a:r>
          </a:p>
          <a:p>
            <a:pPr lvl="4"/>
            <a:r>
              <a:rPr lang="nl-NL" dirty="0"/>
              <a:t>Vijfde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nl-NL" dirty="0"/>
              <a:t>19 september 2017</a:t>
            </a: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nl-NL" dirty="0"/>
              <a:t>Rapport/gelegenheid</a:t>
            </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0289FF-80F6-4758-8A39-AFC4980A0D1B}" type="slidenum">
              <a:rPr lang="nl-NL" smtClean="0"/>
              <a:t>‹nr.›</a:t>
            </a:fld>
            <a:endParaRPr lang="nl-NL" dirty="0"/>
          </a:p>
        </p:txBody>
      </p:sp>
    </p:spTree>
    <p:extLst>
      <p:ext uri="{BB962C8B-B14F-4D97-AF65-F5344CB8AC3E}">
        <p14:creationId xmlns:p14="http://schemas.microsoft.com/office/powerpoint/2010/main" val="394349387"/>
      </p:ext>
    </p:extLst>
  </p:cSld>
  <p:clrMap bg1="lt1" tx1="dk1" bg2="lt2" tx2="dk2" accent1="accent1" accent2="accent2" accent3="accent3" accent4="accent4" accent5="accent5" accent6="accent6" hlink="hlink" folHlink="folHlink"/>
  <p:sldLayoutIdLst>
    <p:sldLayoutId id="2147483674" r:id="rId1"/>
    <p:sldLayoutId id="2147483664" r:id="rId2"/>
    <p:sldLayoutId id="2147483675" r:id="rId3"/>
    <p:sldLayoutId id="2147483665" r:id="rId4"/>
    <p:sldLayoutId id="2147483660" r:id="rId5"/>
  </p:sldLayoutIdLst>
  <p:hf hdr="0" dt="0"/>
  <p:txStyles>
    <p:titleStyle>
      <a:lvl1pPr algn="l" defTabSz="914400" rtl="0" eaLnBrk="1" latinLnBrk="0" hangingPunct="1">
        <a:lnSpc>
          <a:spcPct val="90000"/>
        </a:lnSpc>
        <a:spcBef>
          <a:spcPct val="0"/>
        </a:spcBef>
        <a:buNone/>
        <a:defRPr sz="4400" kern="1200">
          <a:solidFill>
            <a:srgbClr val="7C0040"/>
          </a:solidFill>
          <a:latin typeface="Trebuchet MS" panose="020B0603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8" Type="http://schemas.openxmlformats.org/officeDocument/2006/relationships/slide" Target="slide14.xml"/><Relationship Id="rId13" Type="http://schemas.openxmlformats.org/officeDocument/2006/relationships/image" Target="../media/image5.JPG"/><Relationship Id="rId3" Type="http://schemas.openxmlformats.org/officeDocument/2006/relationships/slide" Target="slide6.xml"/><Relationship Id="rId7" Type="http://schemas.openxmlformats.org/officeDocument/2006/relationships/slide" Target="slide13.xml"/><Relationship Id="rId12" Type="http://schemas.openxmlformats.org/officeDocument/2006/relationships/slide" Target="slide20.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11.xml"/><Relationship Id="rId11" Type="http://schemas.openxmlformats.org/officeDocument/2006/relationships/slide" Target="slide19.xml"/><Relationship Id="rId5" Type="http://schemas.openxmlformats.org/officeDocument/2006/relationships/slide" Target="slide9.xml"/><Relationship Id="rId10" Type="http://schemas.openxmlformats.org/officeDocument/2006/relationships/slide" Target="slide18.xml"/><Relationship Id="rId4" Type="http://schemas.openxmlformats.org/officeDocument/2006/relationships/slide" Target="slide7.xml"/><Relationship Id="rId9" Type="http://schemas.openxmlformats.org/officeDocument/2006/relationships/slide" Target="slide17.xml"/></Relationships>
</file>

<file path=ppt/slides/_rels/slide20.xml.rels><?xml version="1.0" encoding="UTF-8" standalone="yes"?>
<Relationships xmlns="http://schemas.openxmlformats.org/package/2006/relationships"><Relationship Id="rId8" Type="http://schemas.openxmlformats.org/officeDocument/2006/relationships/hyperlink" Target="https://www.mulierinstituut.nl/publicaties/25796/nationale-diabetes-challenge-light-ervaringen-met-een-aangepast-wandelinitiatief-als-gevolg-van-de-coronamaatregelen-in-2020/" TargetMode="External"/><Relationship Id="rId3" Type="http://schemas.openxmlformats.org/officeDocument/2006/relationships/hyperlink" Target="https://www.rivm.nl/coronavirus-covid-19/risicogroepen" TargetMode="External"/><Relationship Id="rId7" Type="http://schemas.openxmlformats.org/officeDocument/2006/relationships/hyperlink" Target="https://www.mulierinstituut.nl/publicaties/25769/oldstars-over-het-gemis-van-samen-koffiedrinken-ouwehoeren-en-sporten/" TargetMode="External"/><Relationship Id="rId2" Type="http://schemas.openxmlformats.org/officeDocument/2006/relationships/hyperlink" Target="https://nos.nl/artikel/2348799-veel-ouderen-durven-nog-niet-naar-sportvereniging-er-is-toch-angst.html" TargetMode="External"/><Relationship Id="rId1" Type="http://schemas.openxmlformats.org/officeDocument/2006/relationships/slideLayout" Target="../slideLayouts/slideLayout2.xml"/><Relationship Id="rId6" Type="http://schemas.openxmlformats.org/officeDocument/2006/relationships/hyperlink" Target="https://www.mulierinstituut.nl/publicaties/25770/oldstars-in-coronatijd-wensen-en-behoeften-van-deelnemers/" TargetMode="External"/><Relationship Id="rId5" Type="http://schemas.openxmlformats.org/officeDocument/2006/relationships/hyperlink" Target="https://www.mulierinstituut.nl/publicaties/25771/oldstars-sporters-en-trainers-over-het-gemis-van-samen-sporten-in-tijden-van-corona/" TargetMode="External"/><Relationship Id="rId10" Type="http://schemas.openxmlformats.org/officeDocument/2006/relationships/hyperlink" Target="https://www.mulierinstituut.nl/publicaties/25797/wandelen-op-anderhalve-meter-afstand/" TargetMode="External"/><Relationship Id="rId4" Type="http://schemas.openxmlformats.org/officeDocument/2006/relationships/hyperlink" Target="https://www.rijksoverheid.nl/onderwerpen/coronavirus-covid-19/nederlandse-maatregelen-tegen-het-coronavirus/gezondheidsadviezen" TargetMode="External"/><Relationship Id="rId9" Type="http://schemas.openxmlformats.org/officeDocument/2006/relationships/hyperlink" Target="https://www.mulierinstituut.nl/publicaties/25795/nationale-diabetes-challenge-in-coronatijd-wensen-en-behoeften-van-deelnemers/"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0000"/>
            <a:lum/>
          </a:blip>
          <a:srcRect/>
          <a:stretch>
            <a:fillRect l="-6000" r="-6000" b="-6000"/>
          </a:stretch>
        </a:blipFill>
        <a:effectLst/>
      </p:bgPr>
    </p:bg>
    <p:spTree>
      <p:nvGrpSpPr>
        <p:cNvPr id="1" name=""/>
        <p:cNvGrpSpPr/>
        <p:nvPr/>
      </p:nvGrpSpPr>
      <p:grpSpPr>
        <a:xfrm>
          <a:off x="0" y="0"/>
          <a:ext cx="0" cy="0"/>
          <a:chOff x="0" y="0"/>
          <a:chExt cx="0" cy="0"/>
        </a:xfrm>
      </p:grpSpPr>
      <p:sp>
        <p:nvSpPr>
          <p:cNvPr id="11" name="Titel 10"/>
          <p:cNvSpPr>
            <a:spLocks noGrp="1"/>
          </p:cNvSpPr>
          <p:nvPr>
            <p:ph type="ctrTitle"/>
          </p:nvPr>
        </p:nvSpPr>
        <p:spPr/>
        <p:txBody>
          <a:bodyPr>
            <a:noAutofit/>
          </a:bodyPr>
          <a:lstStyle/>
          <a:p>
            <a:r>
              <a:rPr lang="nl-NL" sz="3600" dirty="0"/>
              <a:t>Nationale Diabetes Challenge in coronatijd: wensen en behoeften van deelnemers</a:t>
            </a:r>
          </a:p>
        </p:txBody>
      </p:sp>
      <p:sp>
        <p:nvSpPr>
          <p:cNvPr id="14" name="Tijdelijke aanduiding voor tekst 13"/>
          <p:cNvSpPr>
            <a:spLocks noGrp="1"/>
          </p:cNvSpPr>
          <p:nvPr>
            <p:ph type="body" sz="quarter" idx="16"/>
          </p:nvPr>
        </p:nvSpPr>
        <p:spPr>
          <a:xfrm>
            <a:off x="1039091" y="3484967"/>
            <a:ext cx="7049193" cy="2042997"/>
          </a:xfrm>
        </p:spPr>
        <p:txBody>
          <a:bodyPr>
            <a:normAutofit/>
          </a:bodyPr>
          <a:lstStyle/>
          <a:p>
            <a:pPr>
              <a:lnSpc>
                <a:spcPct val="150000"/>
              </a:lnSpc>
            </a:pPr>
            <a:r>
              <a:rPr lang="nl-NL" sz="1900" dirty="0"/>
              <a:t>Corry Floor</a:t>
            </a:r>
          </a:p>
          <a:p>
            <a:pPr>
              <a:lnSpc>
                <a:spcPct val="150000"/>
              </a:lnSpc>
            </a:pPr>
            <a:r>
              <a:rPr lang="nl-NL" sz="1900" dirty="0"/>
              <a:t>Jorien Slot-Heijs</a:t>
            </a:r>
          </a:p>
          <a:p>
            <a:pPr>
              <a:lnSpc>
                <a:spcPct val="150000"/>
              </a:lnSpc>
            </a:pPr>
            <a:r>
              <a:rPr lang="nl-NL" sz="1900" dirty="0"/>
              <a:t>Dorine Collard</a:t>
            </a:r>
          </a:p>
          <a:p>
            <a:pPr>
              <a:lnSpc>
                <a:spcPct val="150000"/>
              </a:lnSpc>
            </a:pPr>
            <a:endParaRPr lang="nl-NL" dirty="0"/>
          </a:p>
        </p:txBody>
      </p:sp>
      <p:pic>
        <p:nvPicPr>
          <p:cNvPr id="3" name="Afbeelding 2">
            <a:extLst>
              <a:ext uri="{FF2B5EF4-FFF2-40B4-BE49-F238E27FC236}">
                <a16:creationId xmlns:a16="http://schemas.microsoft.com/office/drawing/2014/main" id="{ED2B504A-6899-4857-B307-6AEB155F421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6977" y="4577503"/>
            <a:ext cx="2297927" cy="1726788"/>
          </a:xfrm>
          <a:prstGeom prst="rect">
            <a:avLst/>
          </a:prstGeom>
        </p:spPr>
      </p:pic>
      <p:sp>
        <p:nvSpPr>
          <p:cNvPr id="5" name="Tijdelijke aanduiding voor tekst 11">
            <a:extLst>
              <a:ext uri="{FF2B5EF4-FFF2-40B4-BE49-F238E27FC236}">
                <a16:creationId xmlns:a16="http://schemas.microsoft.com/office/drawing/2014/main" id="{B25BE0EE-E53F-4A3C-A675-16608CF45964}"/>
              </a:ext>
            </a:extLst>
          </p:cNvPr>
          <p:cNvSpPr>
            <a:spLocks noGrp="1"/>
          </p:cNvSpPr>
          <p:nvPr>
            <p:ph type="body" sz="quarter" idx="14"/>
          </p:nvPr>
        </p:nvSpPr>
        <p:spPr>
          <a:xfrm>
            <a:off x="478703" y="6535900"/>
            <a:ext cx="1610073" cy="287856"/>
          </a:xfrm>
        </p:spPr>
        <p:txBody>
          <a:bodyPr>
            <a:noAutofit/>
          </a:bodyPr>
          <a:lstStyle/>
          <a:p>
            <a:r>
              <a:rPr lang="nl-NL" dirty="0"/>
              <a:t>Januari 2021</a:t>
            </a:r>
          </a:p>
        </p:txBody>
      </p:sp>
    </p:spTree>
    <p:extLst>
      <p:ext uri="{BB962C8B-B14F-4D97-AF65-F5344CB8AC3E}">
        <p14:creationId xmlns:p14="http://schemas.microsoft.com/office/powerpoint/2010/main" val="27080847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8650" y="681037"/>
            <a:ext cx="7886700" cy="513461"/>
          </a:xfrm>
        </p:spPr>
        <p:txBody>
          <a:bodyPr>
            <a:normAutofit/>
          </a:bodyPr>
          <a:lstStyle/>
          <a:p>
            <a:r>
              <a:rPr lang="nl-NL" sz="2300" dirty="0">
                <a:latin typeface="Lucida Sans" panose="020B0602030504020204" pitchFamily="34" charset="0"/>
              </a:rPr>
              <a:t>2.2 Deelname aan NDC Light in coronatijd</a:t>
            </a:r>
          </a:p>
        </p:txBody>
      </p:sp>
      <p:sp>
        <p:nvSpPr>
          <p:cNvPr id="3" name="Tijdelijke aanduiding voor tekst 2"/>
          <p:cNvSpPr>
            <a:spLocks noGrp="1"/>
          </p:cNvSpPr>
          <p:nvPr>
            <p:ph sz="half" idx="1"/>
          </p:nvPr>
        </p:nvSpPr>
        <p:spPr>
          <a:xfrm>
            <a:off x="628650" y="4755547"/>
            <a:ext cx="3886200" cy="1421415"/>
          </a:xfrm>
        </p:spPr>
        <p:txBody>
          <a:bodyPr>
            <a:normAutofit/>
          </a:bodyPr>
          <a:lstStyle/>
          <a:p>
            <a:pPr marL="0" indent="0">
              <a:lnSpc>
                <a:spcPts val="1400"/>
              </a:lnSpc>
              <a:buNone/>
            </a:pPr>
            <a:r>
              <a:rPr lang="nl-NL" sz="900" dirty="0"/>
              <a:t>De belangrijkste redenen voor respondenten om deel te nemen aan de NDC Light zijn gezondheid gerelateerd (figuur 2.2). Daarnaast is een deel van de respondenten graag buiten actief, is het sociale aspect en het aspect van prestatie leveren van belang en geeft ongeveer één op de acht respondenten aan dat hun arts het heeft aangeraden. </a:t>
            </a:r>
            <a:endParaRPr lang="nl-NL" sz="900" b="1" dirty="0"/>
          </a:p>
          <a:p>
            <a:pPr marL="0" indent="0">
              <a:spcBef>
                <a:spcPts val="0"/>
              </a:spcBef>
              <a:buNone/>
            </a:pPr>
            <a:endParaRPr lang="nl-NL" sz="900" dirty="0"/>
          </a:p>
        </p:txBody>
      </p:sp>
      <p:sp>
        <p:nvSpPr>
          <p:cNvPr id="13" name="Tijdelijke aanduiding voor inhoud 12">
            <a:extLst>
              <a:ext uri="{FF2B5EF4-FFF2-40B4-BE49-F238E27FC236}">
                <a16:creationId xmlns:a16="http://schemas.microsoft.com/office/drawing/2014/main" id="{DA6E12AB-FA52-4F20-8627-B681903A7707}"/>
              </a:ext>
            </a:extLst>
          </p:cNvPr>
          <p:cNvSpPr>
            <a:spLocks noGrp="1"/>
          </p:cNvSpPr>
          <p:nvPr>
            <p:ph sz="half" idx="2"/>
          </p:nvPr>
        </p:nvSpPr>
        <p:spPr>
          <a:xfrm>
            <a:off x="4629150" y="1262743"/>
            <a:ext cx="3886200" cy="4914220"/>
          </a:xfrm>
        </p:spPr>
        <p:txBody>
          <a:bodyPr>
            <a:normAutofit/>
          </a:bodyPr>
          <a:lstStyle/>
          <a:p>
            <a:pPr marL="0" indent="0">
              <a:buNone/>
            </a:pPr>
            <a:r>
              <a:rPr lang="nl-NL" sz="900" b="1" dirty="0"/>
              <a:t>Vooruitzicht naar de NDC Light</a:t>
            </a:r>
          </a:p>
          <a:p>
            <a:pPr marL="0" indent="0">
              <a:lnSpc>
                <a:spcPts val="1400"/>
              </a:lnSpc>
              <a:spcBef>
                <a:spcPts val="0"/>
              </a:spcBef>
              <a:buNone/>
            </a:pPr>
            <a:r>
              <a:rPr lang="nl-NL" sz="900" dirty="0"/>
              <a:t>Voor de start van de NDC Light zijn aan de respondenten enkele stellingen voorgelegd om een beeld te krijgen hoe zij aankeken tegen deelname dit jaar. 80 procent van de respondenten gaf aan uit te kijken naar de wandeltrainingen (figuur 2.3). Slechts een kleine groep (6%) maakte zich zorgen over een mogelijke besmetting met het coronavirus. Ondanks dat niet zoveel respondenten zich zorgen maakten, gaven veel respondenten wel aan dat het voor hen belangrijk is dat de coronamaatregelen tijdens de NDC Light streng worden gehandhaafd (76%). </a:t>
            </a:r>
          </a:p>
          <a:p>
            <a:pPr marL="0" indent="0">
              <a:buNone/>
            </a:pPr>
            <a:endParaRPr lang="nl-NL" sz="900" dirty="0"/>
          </a:p>
        </p:txBody>
      </p:sp>
      <p:sp>
        <p:nvSpPr>
          <p:cNvPr id="4" name="Tijdelijke aanduiding voor voettekst 3"/>
          <p:cNvSpPr>
            <a:spLocks noGrp="1"/>
          </p:cNvSpPr>
          <p:nvPr>
            <p:ph type="ftr" sz="quarter" idx="11"/>
          </p:nvPr>
        </p:nvSpPr>
        <p:spPr/>
        <p:txBody>
          <a:bodyPr/>
          <a:lstStyle/>
          <a:p>
            <a:r>
              <a:rPr lang="nl-NL" dirty="0"/>
              <a:t>NDC in coronatijd: deelnemers</a:t>
            </a:r>
          </a:p>
        </p:txBody>
      </p:sp>
      <p:sp>
        <p:nvSpPr>
          <p:cNvPr id="5" name="Tijdelijke aanduiding voor dianummer 4"/>
          <p:cNvSpPr>
            <a:spLocks noGrp="1"/>
          </p:cNvSpPr>
          <p:nvPr>
            <p:ph type="sldNum" sz="quarter" idx="12"/>
          </p:nvPr>
        </p:nvSpPr>
        <p:spPr/>
        <p:txBody>
          <a:bodyPr/>
          <a:lstStyle/>
          <a:p>
            <a:fld id="{960289FF-80F6-4758-8A39-AFC4980A0D1B}" type="slidenum">
              <a:rPr lang="nl-NL" smtClean="0"/>
              <a:pPr/>
              <a:t>10</a:t>
            </a:fld>
            <a:endParaRPr lang="nl-NL" dirty="0"/>
          </a:p>
        </p:txBody>
      </p:sp>
      <p:sp>
        <p:nvSpPr>
          <p:cNvPr id="8" name="Tekstvak 6"/>
          <p:cNvSpPr txBox="1"/>
          <p:nvPr/>
        </p:nvSpPr>
        <p:spPr>
          <a:xfrm>
            <a:off x="4661534" y="3259723"/>
            <a:ext cx="3592832" cy="338554"/>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nl-NL" sz="800" b="1" dirty="0">
                <a:latin typeface="Lucida Sans" panose="020B0602030504020204" pitchFamily="34" charset="0"/>
              </a:rPr>
              <a:t>Figuur 2.3 Mening van respondenten over NDC Light in coronatijd (in procenten, n=118)</a:t>
            </a:r>
          </a:p>
        </p:txBody>
      </p:sp>
      <p:graphicFrame>
        <p:nvGraphicFramePr>
          <p:cNvPr id="10" name="Grafiek 9"/>
          <p:cNvGraphicFramePr>
            <a:graphicFrameLocks/>
          </p:cNvGraphicFramePr>
          <p:nvPr>
            <p:extLst>
              <p:ext uri="{D42A27DB-BD31-4B8C-83A1-F6EECF244321}">
                <p14:modId xmlns:p14="http://schemas.microsoft.com/office/powerpoint/2010/main" val="2719035257"/>
              </p:ext>
            </p:extLst>
          </p:nvPr>
        </p:nvGraphicFramePr>
        <p:xfrm>
          <a:off x="4629149" y="3518263"/>
          <a:ext cx="4427765" cy="2658699"/>
        </p:xfrm>
        <a:graphic>
          <a:graphicData uri="http://schemas.openxmlformats.org/drawingml/2006/chart">
            <c:chart xmlns:c="http://schemas.openxmlformats.org/drawingml/2006/chart" xmlns:r="http://schemas.openxmlformats.org/officeDocument/2006/relationships" r:id="rId2"/>
          </a:graphicData>
        </a:graphic>
      </p:graphicFrame>
      <p:sp>
        <p:nvSpPr>
          <p:cNvPr id="9" name="Tekstvak 8"/>
          <p:cNvSpPr txBox="1"/>
          <p:nvPr/>
        </p:nvSpPr>
        <p:spPr>
          <a:xfrm>
            <a:off x="4629148" y="6174873"/>
            <a:ext cx="3823855" cy="215444"/>
          </a:xfrm>
          <a:prstGeom prst="rect">
            <a:avLst/>
          </a:prstGeom>
          <a:noFill/>
        </p:spPr>
        <p:txBody>
          <a:bodyPr wrap="square" rtlCol="0">
            <a:spAutoFit/>
          </a:bodyPr>
          <a:lstStyle/>
          <a:p>
            <a:r>
              <a:rPr lang="nl-NL" sz="800" dirty="0">
                <a:latin typeface="Lucida Sans" panose="020B0602030504020204" pitchFamily="34" charset="0"/>
              </a:rPr>
              <a:t>Bron: Onderzoek NDC Light en de invloed van corona, augustus 2020.</a:t>
            </a:r>
          </a:p>
        </p:txBody>
      </p:sp>
      <p:graphicFrame>
        <p:nvGraphicFramePr>
          <p:cNvPr id="6" name="Grafiek 5">
            <a:extLst>
              <a:ext uri="{FF2B5EF4-FFF2-40B4-BE49-F238E27FC236}">
                <a16:creationId xmlns:a16="http://schemas.microsoft.com/office/drawing/2014/main" id="{D56C2E0A-AFD4-48BB-A49C-17B44CD7591D}"/>
              </a:ext>
            </a:extLst>
          </p:cNvPr>
          <p:cNvGraphicFramePr>
            <a:graphicFrameLocks/>
          </p:cNvGraphicFramePr>
          <p:nvPr>
            <p:extLst>
              <p:ext uri="{D42A27DB-BD31-4B8C-83A1-F6EECF244321}">
                <p14:modId xmlns:p14="http://schemas.microsoft.com/office/powerpoint/2010/main" val="2945700538"/>
              </p:ext>
            </p:extLst>
          </p:nvPr>
        </p:nvGraphicFramePr>
        <p:xfrm>
          <a:off x="628651" y="1720015"/>
          <a:ext cx="3762104" cy="2794603"/>
        </p:xfrm>
        <a:graphic>
          <a:graphicData uri="http://schemas.openxmlformats.org/drawingml/2006/chart">
            <c:chart xmlns:c="http://schemas.openxmlformats.org/drawingml/2006/chart" xmlns:r="http://schemas.openxmlformats.org/officeDocument/2006/relationships" r:id="rId3"/>
          </a:graphicData>
        </a:graphic>
      </p:graphicFrame>
      <p:sp>
        <p:nvSpPr>
          <p:cNvPr id="7" name="Tekstvak 6">
            <a:extLst>
              <a:ext uri="{FF2B5EF4-FFF2-40B4-BE49-F238E27FC236}">
                <a16:creationId xmlns:a16="http://schemas.microsoft.com/office/drawing/2014/main" id="{F6560EAD-9199-431D-9DDE-9A2C8C0E091D}"/>
              </a:ext>
            </a:extLst>
          </p:cNvPr>
          <p:cNvSpPr txBox="1"/>
          <p:nvPr/>
        </p:nvSpPr>
        <p:spPr>
          <a:xfrm>
            <a:off x="628650" y="1329126"/>
            <a:ext cx="3762105" cy="461665"/>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nl-NL" sz="800" b="1" dirty="0">
                <a:latin typeface="Lucida Sans" panose="020B0602030504020204" pitchFamily="34" charset="0"/>
              </a:rPr>
              <a:t>Figuur 2.2 De acht meest genoemde redenen van respondenten om deel te nemen aan de NDC Light in 2020 (in procenten, meerdere antwoorden mogelijk, n=118)</a:t>
            </a:r>
          </a:p>
        </p:txBody>
      </p:sp>
      <p:sp>
        <p:nvSpPr>
          <p:cNvPr id="15" name="Tekstvak 14">
            <a:extLst>
              <a:ext uri="{FF2B5EF4-FFF2-40B4-BE49-F238E27FC236}">
                <a16:creationId xmlns:a16="http://schemas.microsoft.com/office/drawing/2014/main" id="{3ABC577A-AC5E-474B-B20B-8C445087445E}"/>
              </a:ext>
            </a:extLst>
          </p:cNvPr>
          <p:cNvSpPr txBox="1"/>
          <p:nvPr/>
        </p:nvSpPr>
        <p:spPr>
          <a:xfrm>
            <a:off x="597774" y="4433802"/>
            <a:ext cx="3823855" cy="215444"/>
          </a:xfrm>
          <a:prstGeom prst="rect">
            <a:avLst/>
          </a:prstGeom>
          <a:noFill/>
        </p:spPr>
        <p:txBody>
          <a:bodyPr wrap="square" rtlCol="0">
            <a:spAutoFit/>
          </a:bodyPr>
          <a:lstStyle/>
          <a:p>
            <a:r>
              <a:rPr lang="nl-NL" sz="800" dirty="0">
                <a:latin typeface="Lucida Sans" panose="020B0602030504020204" pitchFamily="34" charset="0"/>
              </a:rPr>
              <a:t>Bron: Onderzoek NDC Light en de invloed van corona, augustus 2020.</a:t>
            </a:r>
          </a:p>
        </p:txBody>
      </p:sp>
    </p:spTree>
    <p:extLst>
      <p:ext uri="{BB962C8B-B14F-4D97-AF65-F5344CB8AC3E}">
        <p14:creationId xmlns:p14="http://schemas.microsoft.com/office/powerpoint/2010/main" val="3656912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8650" y="724619"/>
            <a:ext cx="7886700" cy="410144"/>
          </a:xfrm>
        </p:spPr>
        <p:txBody>
          <a:bodyPr>
            <a:normAutofit/>
          </a:bodyPr>
          <a:lstStyle/>
          <a:p>
            <a:r>
              <a:rPr lang="nl-NL" sz="2300" dirty="0">
                <a:latin typeface="Lucida Sans" panose="020B0602030504020204" pitchFamily="34" charset="0"/>
              </a:rPr>
              <a:t>2.3 Coronamaatregelen bij de NDC Light</a:t>
            </a:r>
          </a:p>
        </p:txBody>
      </p:sp>
      <p:sp>
        <p:nvSpPr>
          <p:cNvPr id="3" name="Tijdelijke aanduiding voor inhoud 2"/>
          <p:cNvSpPr>
            <a:spLocks noGrp="1"/>
          </p:cNvSpPr>
          <p:nvPr>
            <p:ph sz="half" idx="1"/>
          </p:nvPr>
        </p:nvSpPr>
        <p:spPr>
          <a:xfrm>
            <a:off x="628650" y="1269112"/>
            <a:ext cx="3886200" cy="4907851"/>
          </a:xfrm>
        </p:spPr>
        <p:txBody>
          <a:bodyPr>
            <a:normAutofit/>
          </a:bodyPr>
          <a:lstStyle/>
          <a:p>
            <a:pPr marL="0" indent="0">
              <a:lnSpc>
                <a:spcPts val="1400"/>
              </a:lnSpc>
              <a:buNone/>
            </a:pPr>
            <a:r>
              <a:rPr lang="nl-NL" sz="900" b="1" dirty="0"/>
              <a:t>Landelijke wijzigingen in NDC Light door corona</a:t>
            </a:r>
          </a:p>
          <a:p>
            <a:pPr marL="0" indent="0">
              <a:lnSpc>
                <a:spcPts val="1400"/>
              </a:lnSpc>
              <a:spcBef>
                <a:spcPts val="0"/>
              </a:spcBef>
              <a:buNone/>
            </a:pPr>
            <a:r>
              <a:rPr lang="nl-NL" sz="900" dirty="0"/>
              <a:t>De Bas van de Goor Foundation heeft enkele wijzigingen doorgevoerd om de NDC door te kunnen laten gaan in de coronatijd. Dit betekent dat er veranderingen zijn voor de deelnemers. Door middel van enkele stellingen is nagegaan hoe deelnemers aankijken tegen deze veranderingen (figuur 2.4). In de NDC Light dienen deelnemers anderhalve meter afstand van elkaar te houden tijdens het wandelen. 14 procent van de respondenten geeft aan dit niet nodig te vinden. Twee derde van de respondenten vindt afstand houden wel nodig. </a:t>
            </a:r>
          </a:p>
          <a:p>
            <a:pPr marL="0" indent="0">
              <a:lnSpc>
                <a:spcPts val="1400"/>
              </a:lnSpc>
              <a:buNone/>
            </a:pPr>
            <a:r>
              <a:rPr lang="nl-NL" sz="900" dirty="0"/>
              <a:t>Bijna 40 procent van de respondenten geeft aan het niet prettig te vinden om in het donker te wandelen. Doordat de NDC Light in het najaar plaatsvindt is wandelen in het donker onvermijdelijk. Voorstellen vanuit de respondenten om het aangenamer te maken zijn: alleen op goed verlichte paden lopen, zelf een lichtje mee dragen of, als dat mogelijk is, wandelen op een tijdstip overdag. </a:t>
            </a:r>
          </a:p>
          <a:p>
            <a:pPr marL="0" indent="0">
              <a:lnSpc>
                <a:spcPts val="1400"/>
              </a:lnSpc>
              <a:spcBef>
                <a:spcPts val="0"/>
              </a:spcBef>
              <a:buNone/>
            </a:pPr>
            <a:endParaRPr lang="nl-NL" sz="900" dirty="0"/>
          </a:p>
          <a:p>
            <a:pPr marL="0" indent="0">
              <a:lnSpc>
                <a:spcPts val="1400"/>
              </a:lnSpc>
              <a:spcBef>
                <a:spcPts val="0"/>
              </a:spcBef>
              <a:buNone/>
            </a:pPr>
            <a:endParaRPr lang="nl-NL" sz="900" dirty="0"/>
          </a:p>
        </p:txBody>
      </p:sp>
      <p:sp>
        <p:nvSpPr>
          <p:cNvPr id="6" name="Tijdelijke aanduiding voor inhoud 5"/>
          <p:cNvSpPr>
            <a:spLocks noGrp="1"/>
          </p:cNvSpPr>
          <p:nvPr>
            <p:ph sz="half" idx="2"/>
          </p:nvPr>
        </p:nvSpPr>
        <p:spPr>
          <a:xfrm>
            <a:off x="4629150" y="1269112"/>
            <a:ext cx="3886200" cy="4838614"/>
          </a:xfrm>
        </p:spPr>
        <p:txBody>
          <a:bodyPr>
            <a:normAutofit/>
          </a:bodyPr>
          <a:lstStyle/>
          <a:p>
            <a:pPr marL="0" indent="0">
              <a:lnSpc>
                <a:spcPts val="1400"/>
              </a:lnSpc>
              <a:buNone/>
            </a:pPr>
            <a:r>
              <a:rPr lang="nl-NL" sz="900" dirty="0"/>
              <a:t>De NDC Light duurt 10 weken in plaats van 20 weken. Bijna de helft van de respondenten geeft aan dit jammer te vinden. Een grote groep heeft een neutraal antwoord gegeven, dit zijn vooral respondenten die voor het eerst deelnemen. </a:t>
            </a:r>
          </a:p>
          <a:p>
            <a:pPr marL="0" indent="0">
              <a:lnSpc>
                <a:spcPts val="1400"/>
              </a:lnSpc>
              <a:buNone/>
            </a:pPr>
            <a:r>
              <a:rPr lang="nl-NL" sz="900" dirty="0"/>
              <a:t>Daarnaast zal de afsluiting van de NDC dit jaar niet landelijk, maar lokaal plaatsvinden. Ruim de helft van de respondenten geeft aan dat fijn te vinden. Een klein deel van deze respondenten (14%) vindt een lokale afsluiting fijn vanwege het coronavirus. Respondenten geven in toelichtingen aan dat het reizen en de massaliteit van het evenement in coronatijd niet de voorkeur hebben. Voor een grote groep respondenten (38%) zijn het niet corona gerelateerde overwegingen, maar overwegingen zoals reisafstand of plezierig om met de eigen groep af te sluiten, die ervoor zorgen dat respondenten de voorkeur geven aan een lokale afsluitingsbijeenkomst.</a:t>
            </a:r>
          </a:p>
          <a:p>
            <a:pPr marL="0" indent="0">
              <a:lnSpc>
                <a:spcPts val="1400"/>
              </a:lnSpc>
              <a:buNone/>
            </a:pPr>
            <a:endParaRPr lang="nl-NL" sz="900" dirty="0"/>
          </a:p>
          <a:p>
            <a:pPr marL="0" indent="0">
              <a:buNone/>
            </a:pPr>
            <a:endParaRPr lang="nl-NL" sz="900" dirty="0"/>
          </a:p>
        </p:txBody>
      </p:sp>
      <p:sp>
        <p:nvSpPr>
          <p:cNvPr id="4" name="Tijdelijke aanduiding voor voettekst 3"/>
          <p:cNvSpPr>
            <a:spLocks noGrp="1"/>
          </p:cNvSpPr>
          <p:nvPr>
            <p:ph type="ftr" sz="quarter" idx="11"/>
          </p:nvPr>
        </p:nvSpPr>
        <p:spPr/>
        <p:txBody>
          <a:bodyPr/>
          <a:lstStyle/>
          <a:p>
            <a:r>
              <a:rPr lang="nl-NL" dirty="0"/>
              <a:t>NDC in coronatijd: deelnemers</a:t>
            </a:r>
          </a:p>
        </p:txBody>
      </p:sp>
      <p:sp>
        <p:nvSpPr>
          <p:cNvPr id="5" name="Tijdelijke aanduiding voor dianummer 4"/>
          <p:cNvSpPr>
            <a:spLocks noGrp="1"/>
          </p:cNvSpPr>
          <p:nvPr>
            <p:ph type="sldNum" sz="quarter" idx="12"/>
          </p:nvPr>
        </p:nvSpPr>
        <p:spPr/>
        <p:txBody>
          <a:bodyPr/>
          <a:lstStyle/>
          <a:p>
            <a:fld id="{960289FF-80F6-4758-8A39-AFC4980A0D1B}" type="slidenum">
              <a:rPr lang="nl-NL" smtClean="0"/>
              <a:pPr/>
              <a:t>11</a:t>
            </a:fld>
            <a:endParaRPr lang="nl-NL" dirty="0"/>
          </a:p>
        </p:txBody>
      </p:sp>
      <p:sp>
        <p:nvSpPr>
          <p:cNvPr id="13" name="Tekstvak 6"/>
          <p:cNvSpPr txBox="1"/>
          <p:nvPr/>
        </p:nvSpPr>
        <p:spPr>
          <a:xfrm>
            <a:off x="619276" y="4336796"/>
            <a:ext cx="7791148" cy="215444"/>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nl-NL" sz="800" b="1" dirty="0">
                <a:latin typeface="Lucida Sans" panose="020B0602030504020204" pitchFamily="34" charset="0"/>
              </a:rPr>
              <a:t>Figuur 2.4 Mening van respondenten over de coronamaatregelen bij de NDC Light (in procenten, n=118)</a:t>
            </a:r>
          </a:p>
        </p:txBody>
      </p:sp>
      <p:sp>
        <p:nvSpPr>
          <p:cNvPr id="7" name="Tekstvak 6"/>
          <p:cNvSpPr txBox="1"/>
          <p:nvPr/>
        </p:nvSpPr>
        <p:spPr>
          <a:xfrm>
            <a:off x="628650" y="6107726"/>
            <a:ext cx="3823855" cy="215444"/>
          </a:xfrm>
          <a:prstGeom prst="rect">
            <a:avLst/>
          </a:prstGeom>
          <a:noFill/>
        </p:spPr>
        <p:txBody>
          <a:bodyPr wrap="square" rtlCol="0">
            <a:spAutoFit/>
          </a:bodyPr>
          <a:lstStyle/>
          <a:p>
            <a:r>
              <a:rPr lang="nl-NL" sz="800" dirty="0">
                <a:latin typeface="Lucida Sans" panose="020B0602030504020204" pitchFamily="34" charset="0"/>
              </a:rPr>
              <a:t>Bron: Onderzoek NDC Light en de invloed van corona, augustus 2020.</a:t>
            </a:r>
          </a:p>
        </p:txBody>
      </p:sp>
      <p:graphicFrame>
        <p:nvGraphicFramePr>
          <p:cNvPr id="10" name="Grafiek 9">
            <a:extLst>
              <a:ext uri="{FF2B5EF4-FFF2-40B4-BE49-F238E27FC236}">
                <a16:creationId xmlns:a16="http://schemas.microsoft.com/office/drawing/2014/main" id="{00000000-0008-0000-0B00-000002000000}"/>
              </a:ext>
            </a:extLst>
          </p:cNvPr>
          <p:cNvGraphicFramePr>
            <a:graphicFrameLocks/>
          </p:cNvGraphicFramePr>
          <p:nvPr>
            <p:extLst>
              <p:ext uri="{D42A27DB-BD31-4B8C-83A1-F6EECF244321}">
                <p14:modId xmlns:p14="http://schemas.microsoft.com/office/powerpoint/2010/main" val="2303524049"/>
              </p:ext>
            </p:extLst>
          </p:nvPr>
        </p:nvGraphicFramePr>
        <p:xfrm>
          <a:off x="724202" y="4448139"/>
          <a:ext cx="7791148" cy="169614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78276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8650" y="681037"/>
            <a:ext cx="7886700" cy="478069"/>
          </a:xfrm>
        </p:spPr>
        <p:txBody>
          <a:bodyPr>
            <a:normAutofit/>
          </a:bodyPr>
          <a:lstStyle/>
          <a:p>
            <a:r>
              <a:rPr lang="nl-NL" sz="2300" dirty="0">
                <a:latin typeface="Lucida Sans" panose="020B0602030504020204" pitchFamily="34" charset="0"/>
              </a:rPr>
              <a:t>2.3 Coronamaatregelen bij de NDC Light</a:t>
            </a:r>
          </a:p>
        </p:txBody>
      </p:sp>
      <p:sp>
        <p:nvSpPr>
          <p:cNvPr id="6" name="Tijdelijke aanduiding voor inhoud 5"/>
          <p:cNvSpPr>
            <a:spLocks noGrp="1"/>
          </p:cNvSpPr>
          <p:nvPr>
            <p:ph sz="half" idx="1"/>
          </p:nvPr>
        </p:nvSpPr>
        <p:spPr>
          <a:xfrm>
            <a:off x="628650" y="1242204"/>
            <a:ext cx="3886200" cy="4934759"/>
          </a:xfrm>
        </p:spPr>
        <p:txBody>
          <a:bodyPr>
            <a:normAutofit/>
          </a:bodyPr>
          <a:lstStyle/>
          <a:p>
            <a:pPr marL="0" indent="0">
              <a:lnSpc>
                <a:spcPts val="1400"/>
              </a:lnSpc>
              <a:buNone/>
            </a:pPr>
            <a:r>
              <a:rPr lang="nl-NL" sz="900" b="1" dirty="0"/>
              <a:t>Lokale maatregelen</a:t>
            </a:r>
          </a:p>
          <a:p>
            <a:pPr marL="0" indent="0">
              <a:lnSpc>
                <a:spcPts val="1400"/>
              </a:lnSpc>
              <a:spcBef>
                <a:spcPts val="0"/>
              </a:spcBef>
              <a:buNone/>
            </a:pPr>
            <a:r>
              <a:rPr lang="nl-NL" sz="900" dirty="0"/>
              <a:t>Tijdens de NDC Light worden de landelijk geldende coronamaatregelen in acht genomen. De Bas van de Goor Foundation communiceert actuele maatregelen met de lokale organisaties. De startlocaties hebben mogelijkheden om aanvullende maatregelen te hanteren. Bij de respondenten is navraag gedaan welke aanvullende maatregelen bij hun startlocaties gelden (figuur 2.5). Bijna de helft van de respondenten was ten tijde van het onderzoek eind augustus (nog) niet op de hoogte van aanvullende maatregelen. 11 procent geeft aan dat er geen extra maatregelen zijn en bij de overige 40 procent worden verschillende maatregelen genomen zoals kleinere wandelgroepen, geen koffie/thee en/of geen informatiebijeenkomst vooraf. </a:t>
            </a:r>
          </a:p>
          <a:p>
            <a:pPr marL="0" indent="0">
              <a:lnSpc>
                <a:spcPts val="1400"/>
              </a:lnSpc>
              <a:spcBef>
                <a:spcPts val="0"/>
              </a:spcBef>
              <a:buNone/>
            </a:pPr>
            <a:endParaRPr lang="nl-NL" sz="900" dirty="0"/>
          </a:p>
          <a:p>
            <a:pPr marL="0" indent="0">
              <a:lnSpc>
                <a:spcPts val="1400"/>
              </a:lnSpc>
              <a:spcBef>
                <a:spcPts val="0"/>
              </a:spcBef>
              <a:buNone/>
            </a:pPr>
            <a:r>
              <a:rPr lang="nl-NL" sz="900" dirty="0"/>
              <a:t>Over het algemeen is er veel draagvlak voor de lokale maatregelen (niet in figuur). De respondenten die ermee te maken hebben, geven aan het ermee eens te zijn dat de wandelgroepen kleiner zijn en dat er geen koffie/thee wordt geschonken. Voor de maatregel geen informatiebijeenkomst is minder draagvlak, vijf van de 24 respondenten voor wie deze maatregel geldt zijn het niet eens met deze maatregel.</a:t>
            </a:r>
          </a:p>
        </p:txBody>
      </p:sp>
      <p:sp>
        <p:nvSpPr>
          <p:cNvPr id="3" name="Tijdelijke aanduiding voor inhoud 2"/>
          <p:cNvSpPr>
            <a:spLocks noGrp="1"/>
          </p:cNvSpPr>
          <p:nvPr>
            <p:ph sz="half" idx="2"/>
          </p:nvPr>
        </p:nvSpPr>
        <p:spPr>
          <a:xfrm>
            <a:off x="4629150" y="1242204"/>
            <a:ext cx="3886200" cy="4934759"/>
          </a:xfrm>
        </p:spPr>
        <p:txBody>
          <a:bodyPr>
            <a:normAutofit/>
          </a:bodyPr>
          <a:lstStyle/>
          <a:p>
            <a:pPr marL="0" indent="0">
              <a:lnSpc>
                <a:spcPts val="1400"/>
              </a:lnSpc>
              <a:buNone/>
            </a:pPr>
            <a:r>
              <a:rPr lang="nl-NL" sz="900" b="1" dirty="0"/>
              <a:t>Aanvullende maatregelen</a:t>
            </a:r>
          </a:p>
          <a:p>
            <a:pPr marL="0" indent="0">
              <a:lnSpc>
                <a:spcPts val="1400"/>
              </a:lnSpc>
              <a:spcBef>
                <a:spcPts val="0"/>
              </a:spcBef>
              <a:buNone/>
            </a:pPr>
            <a:r>
              <a:rPr lang="nl-NL" sz="900" dirty="0"/>
              <a:t>Naast de geldende maatregelen is gevraagd welke aanvullende maatregelen respondenten nodig achten om veilig te kunnen wandelen. 85 procent van de respondenten acht geen andere maatregelen dan die al lokaal worden getroffen noodzakelijk. Aanvullende maatregelen die nog genoemd worden door respondenten zijn onder andere afstand houden, kleinere groepen en het dragen van een mondkapje. </a:t>
            </a:r>
          </a:p>
          <a:p>
            <a:pPr marL="0" indent="0">
              <a:buNone/>
            </a:pPr>
            <a:endParaRPr lang="nl-NL" sz="900" dirty="0"/>
          </a:p>
        </p:txBody>
      </p:sp>
      <p:sp>
        <p:nvSpPr>
          <p:cNvPr id="4" name="Tijdelijke aanduiding voor voettekst 3"/>
          <p:cNvSpPr>
            <a:spLocks noGrp="1"/>
          </p:cNvSpPr>
          <p:nvPr>
            <p:ph type="ftr" sz="quarter" idx="11"/>
          </p:nvPr>
        </p:nvSpPr>
        <p:spPr/>
        <p:txBody>
          <a:bodyPr/>
          <a:lstStyle/>
          <a:p>
            <a:r>
              <a:rPr lang="nl-NL" dirty="0"/>
              <a:t>NDC in coronatijd: deelnemers</a:t>
            </a:r>
          </a:p>
        </p:txBody>
      </p:sp>
      <p:sp>
        <p:nvSpPr>
          <p:cNvPr id="5" name="Tijdelijke aanduiding voor dianummer 4"/>
          <p:cNvSpPr>
            <a:spLocks noGrp="1"/>
          </p:cNvSpPr>
          <p:nvPr>
            <p:ph type="sldNum" sz="quarter" idx="12"/>
          </p:nvPr>
        </p:nvSpPr>
        <p:spPr/>
        <p:txBody>
          <a:bodyPr/>
          <a:lstStyle/>
          <a:p>
            <a:fld id="{960289FF-80F6-4758-8A39-AFC4980A0D1B}" type="slidenum">
              <a:rPr lang="nl-NL" smtClean="0"/>
              <a:pPr/>
              <a:t>12</a:t>
            </a:fld>
            <a:endParaRPr lang="nl-NL" dirty="0"/>
          </a:p>
        </p:txBody>
      </p:sp>
      <p:graphicFrame>
        <p:nvGraphicFramePr>
          <p:cNvPr id="16" name="Grafiek 15"/>
          <p:cNvGraphicFramePr>
            <a:graphicFrameLocks/>
          </p:cNvGraphicFramePr>
          <p:nvPr>
            <p:extLst>
              <p:ext uri="{D42A27DB-BD31-4B8C-83A1-F6EECF244321}">
                <p14:modId xmlns:p14="http://schemas.microsoft.com/office/powerpoint/2010/main" val="90497698"/>
              </p:ext>
            </p:extLst>
          </p:nvPr>
        </p:nvGraphicFramePr>
        <p:xfrm>
          <a:off x="4629150" y="3125191"/>
          <a:ext cx="4173120" cy="2919427"/>
        </p:xfrm>
        <a:graphic>
          <a:graphicData uri="http://schemas.openxmlformats.org/drawingml/2006/chart">
            <c:chart xmlns:c="http://schemas.openxmlformats.org/drawingml/2006/chart" xmlns:r="http://schemas.openxmlformats.org/officeDocument/2006/relationships" r:id="rId2"/>
          </a:graphicData>
        </a:graphic>
      </p:graphicFrame>
      <p:sp>
        <p:nvSpPr>
          <p:cNvPr id="17" name="Tekstvak 6"/>
          <p:cNvSpPr txBox="1"/>
          <p:nvPr/>
        </p:nvSpPr>
        <p:spPr>
          <a:xfrm>
            <a:off x="4629150" y="2786637"/>
            <a:ext cx="4250943" cy="338554"/>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nl-NL" sz="800" b="1" dirty="0">
                <a:latin typeface="Lucida Sans" panose="020B0602030504020204" pitchFamily="34" charset="0"/>
              </a:rPr>
              <a:t>Figuur 2.5 Aanvullende maatregelen bij startlocaties van de NDC Light door het coronavirus (in procenten, meer antwoorden mogelijk, n=118)</a:t>
            </a:r>
          </a:p>
        </p:txBody>
      </p:sp>
      <p:sp>
        <p:nvSpPr>
          <p:cNvPr id="8" name="Tekstvak 7"/>
          <p:cNvSpPr txBox="1"/>
          <p:nvPr/>
        </p:nvSpPr>
        <p:spPr>
          <a:xfrm>
            <a:off x="4691495" y="6044617"/>
            <a:ext cx="3823855" cy="215444"/>
          </a:xfrm>
          <a:prstGeom prst="rect">
            <a:avLst/>
          </a:prstGeom>
          <a:noFill/>
        </p:spPr>
        <p:txBody>
          <a:bodyPr wrap="square" rtlCol="0">
            <a:spAutoFit/>
          </a:bodyPr>
          <a:lstStyle/>
          <a:p>
            <a:r>
              <a:rPr lang="nl-NL" sz="800" dirty="0">
                <a:latin typeface="Lucida Sans" panose="020B0602030504020204" pitchFamily="34" charset="0"/>
              </a:rPr>
              <a:t>Bron: Onderzoek NDC Light en de invloed van corona, augustus 2020.</a:t>
            </a:r>
          </a:p>
        </p:txBody>
      </p:sp>
    </p:spTree>
    <p:extLst>
      <p:ext uri="{BB962C8B-B14F-4D97-AF65-F5344CB8AC3E}">
        <p14:creationId xmlns:p14="http://schemas.microsoft.com/office/powerpoint/2010/main" val="16611883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8650" y="698740"/>
            <a:ext cx="7886700" cy="465826"/>
          </a:xfrm>
        </p:spPr>
        <p:txBody>
          <a:bodyPr>
            <a:normAutofit/>
          </a:bodyPr>
          <a:lstStyle/>
          <a:p>
            <a:r>
              <a:rPr lang="nl-NL" sz="2300" dirty="0">
                <a:latin typeface="Lucida Sans" panose="020B0602030504020204" pitchFamily="34" charset="0"/>
              </a:rPr>
              <a:t>2.4 Ondersteuning</a:t>
            </a:r>
          </a:p>
        </p:txBody>
      </p:sp>
      <p:sp>
        <p:nvSpPr>
          <p:cNvPr id="3" name="Tijdelijke aanduiding voor tekst 2"/>
          <p:cNvSpPr>
            <a:spLocks noGrp="1"/>
          </p:cNvSpPr>
          <p:nvPr>
            <p:ph sz="half" idx="1"/>
          </p:nvPr>
        </p:nvSpPr>
        <p:spPr>
          <a:xfrm>
            <a:off x="628650" y="1259458"/>
            <a:ext cx="3886200" cy="4917506"/>
          </a:xfrm>
        </p:spPr>
        <p:txBody>
          <a:bodyPr>
            <a:normAutofit/>
          </a:bodyPr>
          <a:lstStyle/>
          <a:p>
            <a:pPr marL="0" indent="0">
              <a:lnSpc>
                <a:spcPts val="1400"/>
              </a:lnSpc>
              <a:buNone/>
            </a:pPr>
            <a:r>
              <a:rPr lang="nl-NL" sz="900" b="1" dirty="0"/>
              <a:t>Ondersteuning tijdens tweede </a:t>
            </a:r>
            <a:r>
              <a:rPr lang="nl-NL" sz="900" b="1" dirty="0" err="1"/>
              <a:t>lockdown</a:t>
            </a:r>
            <a:endParaRPr lang="nl-NL" sz="900" b="1" dirty="0"/>
          </a:p>
          <a:p>
            <a:pPr marL="0" indent="0">
              <a:lnSpc>
                <a:spcPts val="1400"/>
              </a:lnSpc>
              <a:spcBef>
                <a:spcPts val="0"/>
              </a:spcBef>
              <a:buNone/>
            </a:pPr>
            <a:r>
              <a:rPr lang="nl-NL" sz="900" dirty="0"/>
              <a:t>Aan respondenten is gevraagd hoe de Bas van de Goor Foundation hen kan ondersteunen met beweegaanbod in een tweede </a:t>
            </a:r>
            <a:r>
              <a:rPr lang="nl-NL" sz="900" dirty="0" err="1"/>
              <a:t>lockdown</a:t>
            </a:r>
            <a:r>
              <a:rPr lang="nl-NL" sz="900" dirty="0"/>
              <a:t>. 25 procent van de respondenten zou graag ondersteuning ontvangen om actief te blijven. Hierbij wordt vooral aangegeven dat de respondenten graag in kleine groepjes of met in ieder geval één iemand anders willen blijven wandelen. Het zou ook helpen als wandelroutes gedeeld worden en als er via de mail/online tips, adviezen en alternatieve manieren van bewegen worden aangeboden.</a:t>
            </a:r>
          </a:p>
          <a:p>
            <a:pPr marL="0" indent="0">
              <a:lnSpc>
                <a:spcPts val="1400"/>
              </a:lnSpc>
              <a:spcBef>
                <a:spcPts val="0"/>
              </a:spcBef>
              <a:buNone/>
            </a:pPr>
            <a:r>
              <a:rPr lang="nl-NL" sz="900" dirty="0"/>
              <a:t>Deze tips en adviezen zouden via de Bas van de Goor Foundation kunnen lopen, maar ook via de lokale organisator. </a:t>
            </a:r>
          </a:p>
          <a:p>
            <a:pPr marL="0" indent="0">
              <a:lnSpc>
                <a:spcPts val="1400"/>
              </a:lnSpc>
              <a:spcBef>
                <a:spcPts val="0"/>
              </a:spcBef>
              <a:buNone/>
            </a:pPr>
            <a:endParaRPr lang="nl-NL" sz="900" dirty="0"/>
          </a:p>
          <a:p>
            <a:pPr marL="0" indent="0">
              <a:lnSpc>
                <a:spcPts val="1400"/>
              </a:lnSpc>
              <a:spcBef>
                <a:spcPts val="0"/>
              </a:spcBef>
              <a:buNone/>
            </a:pPr>
            <a:r>
              <a:rPr lang="nl-NL" sz="900" dirty="0"/>
              <a:t>Op dit moment is 93 procent van de respondenten tevreden met hoe zij op de hoogte worden gehouden door hun lokale organisatie. De respondenten die ontevreden zijn, zijn veelal respondenten die voor het eerst deelnemen. Er worden geen specifieke extra wensen genoemd voor zaken waarvan de respondenten op de hoogte willen worden gehouden. </a:t>
            </a:r>
          </a:p>
          <a:p>
            <a:pPr marL="0" indent="0">
              <a:lnSpc>
                <a:spcPts val="1400"/>
              </a:lnSpc>
              <a:spcBef>
                <a:spcPts val="0"/>
              </a:spcBef>
              <a:buNone/>
            </a:pPr>
            <a:endParaRPr lang="nl-NL" sz="900" dirty="0"/>
          </a:p>
          <a:p>
            <a:pPr marL="0" indent="0">
              <a:lnSpc>
                <a:spcPts val="1400"/>
              </a:lnSpc>
              <a:spcBef>
                <a:spcPts val="0"/>
              </a:spcBef>
              <a:buNone/>
            </a:pPr>
            <a:r>
              <a:rPr lang="nl-NL" sz="900" dirty="0"/>
              <a:t>Op 15 oktober 2020 heeft de Rijksoverheid nieuwe landelijke en lokale maatregelen afgekondigd om de verspreiding van het coronavirus tegen te gaan en om het aantal besmettingen terug te dringen (Rijksoverheid, 2020). De nieuwe maatregelen zijn direct van impact geweest op de NDC Light, omdat de groepsgrootte van activiteiten in de buitenlucht is verkleind naar maximaal 4 volwassenen</a:t>
            </a:r>
            <a:r>
              <a:rPr lang="nl-NL" sz="900"/>
              <a:t>. </a:t>
            </a:r>
            <a:endParaRPr lang="nl-NL" sz="900" dirty="0"/>
          </a:p>
        </p:txBody>
      </p:sp>
      <p:sp>
        <p:nvSpPr>
          <p:cNvPr id="4" name="Tijdelijke aanduiding voor voettekst 3"/>
          <p:cNvSpPr>
            <a:spLocks noGrp="1"/>
          </p:cNvSpPr>
          <p:nvPr>
            <p:ph type="ftr" sz="quarter" idx="11"/>
          </p:nvPr>
        </p:nvSpPr>
        <p:spPr/>
        <p:txBody>
          <a:bodyPr/>
          <a:lstStyle/>
          <a:p>
            <a:r>
              <a:rPr lang="nl-NL" dirty="0"/>
              <a:t>NDC in coronatijd: deelnemers</a:t>
            </a:r>
          </a:p>
        </p:txBody>
      </p:sp>
      <p:sp>
        <p:nvSpPr>
          <p:cNvPr id="5" name="Tijdelijke aanduiding voor dianummer 4"/>
          <p:cNvSpPr>
            <a:spLocks noGrp="1"/>
          </p:cNvSpPr>
          <p:nvPr>
            <p:ph type="sldNum" sz="quarter" idx="12"/>
          </p:nvPr>
        </p:nvSpPr>
        <p:spPr/>
        <p:txBody>
          <a:bodyPr/>
          <a:lstStyle/>
          <a:p>
            <a:fld id="{960289FF-80F6-4758-8A39-AFC4980A0D1B}" type="slidenum">
              <a:rPr lang="nl-NL" smtClean="0"/>
              <a:pPr/>
              <a:t>13</a:t>
            </a:fld>
            <a:endParaRPr lang="nl-NL" dirty="0"/>
          </a:p>
        </p:txBody>
      </p:sp>
      <p:pic>
        <p:nvPicPr>
          <p:cNvPr id="7" name="Afbeelding 6" descr="Afbeelding met gras, buiten, persoon, gebouw&#10;&#10;Automatisch gegenereerde beschrijving">
            <a:extLst>
              <a:ext uri="{FF2B5EF4-FFF2-40B4-BE49-F238E27FC236}">
                <a16:creationId xmlns:a16="http://schemas.microsoft.com/office/drawing/2014/main" id="{E28D7229-685A-480C-AC28-CCE3D3B8CA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3855" y="2083243"/>
            <a:ext cx="3677704" cy="2451802"/>
          </a:xfrm>
          <a:prstGeom prst="rect">
            <a:avLst/>
          </a:prstGeom>
        </p:spPr>
      </p:pic>
    </p:spTree>
    <p:extLst>
      <p:ext uri="{BB962C8B-B14F-4D97-AF65-F5344CB8AC3E}">
        <p14:creationId xmlns:p14="http://schemas.microsoft.com/office/powerpoint/2010/main" val="7111694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0000"/>
            <a:lum/>
          </a:blip>
          <a:srcRect/>
          <a:stretch>
            <a:fillRect l="-6000" r="-6000" b="-6000"/>
          </a:stretch>
        </a:blipFill>
        <a:effectLst/>
      </p:bgPr>
    </p:bg>
    <p:spTree>
      <p:nvGrpSpPr>
        <p:cNvPr id="1" name=""/>
        <p:cNvGrpSpPr/>
        <p:nvPr/>
      </p:nvGrpSpPr>
      <p:grpSpPr>
        <a:xfrm>
          <a:off x="0" y="0"/>
          <a:ext cx="0" cy="0"/>
          <a:chOff x="0" y="0"/>
          <a:chExt cx="0" cy="0"/>
        </a:xfrm>
      </p:grpSpPr>
      <p:sp>
        <p:nvSpPr>
          <p:cNvPr id="7" name="Titel 6"/>
          <p:cNvSpPr>
            <a:spLocks noGrp="1"/>
          </p:cNvSpPr>
          <p:nvPr>
            <p:ph type="ctrTitle"/>
          </p:nvPr>
        </p:nvSpPr>
        <p:spPr/>
        <p:txBody>
          <a:bodyPr/>
          <a:lstStyle/>
          <a:p>
            <a:r>
              <a:rPr lang="nl-NL" dirty="0"/>
              <a:t>3. Conclusie</a:t>
            </a:r>
          </a:p>
        </p:txBody>
      </p:sp>
      <p:sp>
        <p:nvSpPr>
          <p:cNvPr id="9" name="Tijdelijke aanduiding voor tekst 8"/>
          <p:cNvSpPr>
            <a:spLocks noGrp="1"/>
          </p:cNvSpPr>
          <p:nvPr>
            <p:ph type="body" sz="quarter" idx="15"/>
          </p:nvPr>
        </p:nvSpPr>
        <p:spPr/>
        <p:txBody>
          <a:bodyPr/>
          <a:lstStyle/>
          <a:p>
            <a:pPr algn="ctr"/>
            <a:r>
              <a:rPr lang="nl-NL" dirty="0"/>
              <a:t>NDC in coronatijd: deelnemers</a:t>
            </a:r>
          </a:p>
        </p:txBody>
      </p:sp>
      <p:sp>
        <p:nvSpPr>
          <p:cNvPr id="6" name="Tijdelijke aanduiding voor dianummer 5"/>
          <p:cNvSpPr>
            <a:spLocks noGrp="1"/>
          </p:cNvSpPr>
          <p:nvPr>
            <p:ph type="sldNum" sz="quarter" idx="4294967295"/>
          </p:nvPr>
        </p:nvSpPr>
        <p:spPr>
          <a:xfrm>
            <a:off x="7086600" y="6418263"/>
            <a:ext cx="2057400" cy="315912"/>
          </a:xfrm>
        </p:spPr>
        <p:txBody>
          <a:bodyPr/>
          <a:lstStyle/>
          <a:p>
            <a:fld id="{960289FF-80F6-4758-8A39-AFC4980A0D1B}" type="slidenum">
              <a:rPr lang="nl-NL" smtClean="0"/>
              <a:pPr/>
              <a:t>14</a:t>
            </a:fld>
            <a:endParaRPr lang="nl-NL" dirty="0"/>
          </a:p>
        </p:txBody>
      </p:sp>
    </p:spTree>
    <p:extLst>
      <p:ext uri="{BB962C8B-B14F-4D97-AF65-F5344CB8AC3E}">
        <p14:creationId xmlns:p14="http://schemas.microsoft.com/office/powerpoint/2010/main" val="35263713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8650" y="681037"/>
            <a:ext cx="7886700" cy="503329"/>
          </a:xfrm>
        </p:spPr>
        <p:txBody>
          <a:bodyPr>
            <a:normAutofit/>
          </a:bodyPr>
          <a:lstStyle/>
          <a:p>
            <a:r>
              <a:rPr lang="nl-NL" sz="2300" dirty="0">
                <a:latin typeface="Lucida Sans" panose="020B0602030504020204" pitchFamily="34" charset="0"/>
              </a:rPr>
              <a:t>3. Conclusie en aanbevelingen</a:t>
            </a:r>
          </a:p>
        </p:txBody>
      </p:sp>
      <p:sp>
        <p:nvSpPr>
          <p:cNvPr id="3" name="Tijdelijke aanduiding voor tekst 2"/>
          <p:cNvSpPr>
            <a:spLocks noGrp="1"/>
          </p:cNvSpPr>
          <p:nvPr>
            <p:ph sz="half" idx="1"/>
          </p:nvPr>
        </p:nvSpPr>
        <p:spPr>
          <a:xfrm>
            <a:off x="628650" y="1268083"/>
            <a:ext cx="3886200" cy="4908880"/>
          </a:xfrm>
        </p:spPr>
        <p:txBody>
          <a:bodyPr>
            <a:noAutofit/>
          </a:bodyPr>
          <a:lstStyle/>
          <a:p>
            <a:pPr marL="0" indent="0">
              <a:lnSpc>
                <a:spcPts val="1400"/>
              </a:lnSpc>
              <a:spcBef>
                <a:spcPts val="0"/>
              </a:spcBef>
              <a:buNone/>
            </a:pPr>
            <a:r>
              <a:rPr lang="nl-NL" sz="900" dirty="0"/>
              <a:t>Het doel van dit onderzoek is om de wensen en behoeften van de deelnemers aan de NDC Light 2020 ten aanzien van de NDC in coronatijd in kaart te brengen. Het effect van de coronamaatregelen op het beweeggedrag van deelnemers en op de deelname aan de NDC is inzichtelijk gemaakt. Ook is gekeken naar het draagvlak voor de coronamaatregelen en de manier waarop de Bas van de Goor Foundation en de lokale organisaties ondersteuning kunnen bieden in de beweegactiviteiten van deelnemers. </a:t>
            </a:r>
          </a:p>
          <a:p>
            <a:pPr marL="0" indent="0">
              <a:lnSpc>
                <a:spcPts val="1400"/>
              </a:lnSpc>
              <a:spcBef>
                <a:spcPts val="0"/>
              </a:spcBef>
              <a:buNone/>
            </a:pPr>
            <a:endParaRPr lang="nl-NL" sz="900" dirty="0"/>
          </a:p>
          <a:p>
            <a:pPr marL="0" indent="0">
              <a:lnSpc>
                <a:spcPts val="1400"/>
              </a:lnSpc>
              <a:spcBef>
                <a:spcPts val="0"/>
              </a:spcBef>
              <a:buNone/>
            </a:pPr>
            <a:r>
              <a:rPr lang="nl-NL" sz="900" b="1" dirty="0"/>
              <a:t>Invloed coronamaatregelen op beweeggedrag</a:t>
            </a:r>
          </a:p>
          <a:p>
            <a:pPr marL="0" indent="0">
              <a:lnSpc>
                <a:spcPts val="1400"/>
              </a:lnSpc>
              <a:spcBef>
                <a:spcPts val="0"/>
              </a:spcBef>
              <a:buNone/>
            </a:pPr>
            <a:r>
              <a:rPr lang="nl-NL" sz="900" dirty="0"/>
              <a:t>Voor een deel van de deelnemers aan de NDC Light 2020 zijn de coronamaatregelen, vooral in de periode van lockdown tussen 16 maart en 11 mei, van invloed op hun beweeggedrag. Het vervallen van de beweegactiviteiten die zij uitvoerden, ziekte en de beperkende maatregelen zorgden ervoor dat een deel van de respondenten tijdens (45%) en na de </a:t>
            </a:r>
            <a:r>
              <a:rPr lang="nl-NL" sz="900" dirty="0" err="1"/>
              <a:t>lockdown</a:t>
            </a:r>
            <a:r>
              <a:rPr lang="nl-NL" sz="900" dirty="0"/>
              <a:t> (29%) minder bewoog. Voor een kleiner deel van de respondenten gaf de coronatijd juist aanleiding om tijdens (17%) en na (20%) de </a:t>
            </a:r>
            <a:r>
              <a:rPr lang="nl-NL" sz="900" dirty="0" err="1"/>
              <a:t>lockdown</a:t>
            </a:r>
            <a:r>
              <a:rPr lang="nl-NL" sz="900" dirty="0"/>
              <a:t> meer te bewegen. Dit zijn vooral respondenten die voor de coronaperiode weinig actief waren. </a:t>
            </a:r>
          </a:p>
          <a:p>
            <a:pPr marL="0" indent="0">
              <a:lnSpc>
                <a:spcPts val="1400"/>
              </a:lnSpc>
              <a:spcBef>
                <a:spcPts val="0"/>
              </a:spcBef>
              <a:buNone/>
            </a:pPr>
            <a:endParaRPr lang="nl-NL" sz="900" dirty="0"/>
          </a:p>
          <a:p>
            <a:pPr marL="0" indent="0">
              <a:lnSpc>
                <a:spcPts val="1400"/>
              </a:lnSpc>
              <a:spcBef>
                <a:spcPts val="0"/>
              </a:spcBef>
              <a:buNone/>
            </a:pPr>
            <a:r>
              <a:rPr lang="nl-NL" sz="900" dirty="0">
                <a:solidFill>
                  <a:srgbClr val="000000"/>
                </a:solidFill>
              </a:rPr>
              <a:t>In mei 2020 zijn oud deelnemers van de NDC gevraagd naar de impact van de coronatijd op hun beweeggedrag (Regeer et al., 2020). 23 procent van de oud deelnemers bewoog minder tijdens de </a:t>
            </a:r>
            <a:r>
              <a:rPr lang="nl-NL" sz="900" dirty="0" err="1">
                <a:solidFill>
                  <a:srgbClr val="000000"/>
                </a:solidFill>
              </a:rPr>
              <a:t>lockdown</a:t>
            </a:r>
            <a:r>
              <a:rPr lang="nl-NL" sz="900" dirty="0">
                <a:solidFill>
                  <a:srgbClr val="000000"/>
                </a:solidFill>
              </a:rPr>
              <a:t> en 26 procent bewoog meer. In het huidige onderzoek zijn andere uitkomsten gevonden (45% en 17%). In deze twee onderzoeken was de vraagstelling vrijwel gelijk en in de analyse van het huidige onderzoek is gecontroleerd voor nieuwe en oude deelnemers. </a:t>
            </a:r>
            <a:endParaRPr lang="nl-NL" sz="900" dirty="0"/>
          </a:p>
          <a:p>
            <a:pPr marL="0" indent="0">
              <a:lnSpc>
                <a:spcPts val="1400"/>
              </a:lnSpc>
              <a:spcBef>
                <a:spcPts val="0"/>
              </a:spcBef>
              <a:buNone/>
            </a:pPr>
            <a:endParaRPr lang="nl-NL" sz="900" dirty="0"/>
          </a:p>
          <a:p>
            <a:pPr marL="0" indent="0">
              <a:lnSpc>
                <a:spcPts val="1200"/>
              </a:lnSpc>
              <a:buNone/>
            </a:pPr>
            <a:endParaRPr lang="nl-NL" sz="900" dirty="0"/>
          </a:p>
        </p:txBody>
      </p:sp>
      <p:sp>
        <p:nvSpPr>
          <p:cNvPr id="6" name="Tijdelijke aanduiding voor inhoud 5"/>
          <p:cNvSpPr>
            <a:spLocks noGrp="1"/>
          </p:cNvSpPr>
          <p:nvPr>
            <p:ph sz="half" idx="2"/>
          </p:nvPr>
        </p:nvSpPr>
        <p:spPr>
          <a:xfrm>
            <a:off x="4629150" y="1268083"/>
            <a:ext cx="3886200" cy="4908880"/>
          </a:xfrm>
        </p:spPr>
        <p:txBody>
          <a:bodyPr>
            <a:noAutofit/>
          </a:bodyPr>
          <a:lstStyle/>
          <a:p>
            <a:pPr marL="0" indent="0">
              <a:lnSpc>
                <a:spcPts val="1400"/>
              </a:lnSpc>
              <a:spcBef>
                <a:spcPts val="0"/>
              </a:spcBef>
              <a:buNone/>
            </a:pPr>
            <a:r>
              <a:rPr lang="nl-NL" sz="900" dirty="0">
                <a:solidFill>
                  <a:srgbClr val="000000"/>
                </a:solidFill>
              </a:rPr>
              <a:t>Op basis van deze aspecten zijn de verschillen tussen de uitkomsten van de vragenlijsten niet te verklaren. </a:t>
            </a:r>
            <a:r>
              <a:rPr lang="nl-NL" sz="900" dirty="0"/>
              <a:t>Wel kan de periode van het onderzoek van invloed zijn. </a:t>
            </a:r>
            <a:r>
              <a:rPr lang="nl-NL" sz="900" dirty="0">
                <a:solidFill>
                  <a:srgbClr val="000000"/>
                </a:solidFill>
              </a:rPr>
              <a:t>In mei was de </a:t>
            </a:r>
            <a:r>
              <a:rPr lang="nl-NL" sz="900" dirty="0" err="1">
                <a:solidFill>
                  <a:srgbClr val="000000"/>
                </a:solidFill>
              </a:rPr>
              <a:t>lockdown</a:t>
            </a:r>
            <a:r>
              <a:rPr lang="nl-NL" sz="900" dirty="0">
                <a:solidFill>
                  <a:srgbClr val="000000"/>
                </a:solidFill>
              </a:rPr>
              <a:t> nog recent, in augustus nemen respondenten ook de periode na de </a:t>
            </a:r>
            <a:r>
              <a:rPr lang="nl-NL" sz="900" dirty="0" err="1">
                <a:solidFill>
                  <a:srgbClr val="000000"/>
                </a:solidFill>
              </a:rPr>
              <a:t>lockdown</a:t>
            </a:r>
            <a:r>
              <a:rPr lang="nl-NL" sz="900" dirty="0">
                <a:solidFill>
                  <a:srgbClr val="000000"/>
                </a:solidFill>
              </a:rPr>
              <a:t> mee in hun overdenking.</a:t>
            </a:r>
          </a:p>
          <a:p>
            <a:pPr marL="0" indent="0">
              <a:lnSpc>
                <a:spcPts val="1400"/>
              </a:lnSpc>
              <a:buNone/>
            </a:pPr>
            <a:r>
              <a:rPr lang="nl-NL" sz="900" b="1" dirty="0"/>
              <a:t>Invloed coronamaatregelen op deelname</a:t>
            </a:r>
          </a:p>
          <a:p>
            <a:pPr marL="0" indent="0">
              <a:lnSpc>
                <a:spcPts val="1400"/>
              </a:lnSpc>
              <a:spcBef>
                <a:spcPts val="0"/>
              </a:spcBef>
              <a:buNone/>
            </a:pPr>
            <a:r>
              <a:rPr lang="nl-NL" sz="900" dirty="0"/>
              <a:t>Een kleine groep respondenten geeft in augustus 2020 aan dat zij niet gaan deelnemen (6%) aan de NDC Light of dat zij nog twijfelen over deelname (12%). De twijfel is meestal niet corona gerelateerd. Mogelijk is er wel een groep personen die zich niet heeft aangemeld voor de NDC Light 2020 vanwege de coronamaatregelen, maar hoe groot die groep is, is niet uit dit onderzoek op te maken. </a:t>
            </a:r>
            <a:endParaRPr lang="nl-NL" sz="900" dirty="0">
              <a:solidFill>
                <a:srgbClr val="000000"/>
              </a:solidFill>
            </a:endParaRPr>
          </a:p>
          <a:p>
            <a:pPr marL="0" indent="0">
              <a:lnSpc>
                <a:spcPts val="1400"/>
              </a:lnSpc>
              <a:spcBef>
                <a:spcPts val="0"/>
              </a:spcBef>
              <a:buNone/>
            </a:pPr>
            <a:endParaRPr lang="nl-NL" sz="900" dirty="0"/>
          </a:p>
          <a:p>
            <a:pPr marL="0" indent="0">
              <a:lnSpc>
                <a:spcPts val="1400"/>
              </a:lnSpc>
              <a:spcBef>
                <a:spcPts val="0"/>
              </a:spcBef>
              <a:buNone/>
            </a:pPr>
            <a:r>
              <a:rPr lang="nl-NL" sz="900" dirty="0"/>
              <a:t>Voor de meeste respondenten (90%) die gaan deelnemen zijn motieven om deel te nemen niet door de coronatijd veranderd. Slechts enkele respondenten (5%) geven aan dat hun deelname aan de NDC Light een goede manier is om weer in beweging te komen na de periode van </a:t>
            </a:r>
            <a:r>
              <a:rPr lang="nl-NL" sz="900" dirty="0" err="1"/>
              <a:t>lockdown</a:t>
            </a:r>
            <a:r>
              <a:rPr lang="nl-NL" sz="900" dirty="0"/>
              <a:t>, waarin ze minder actief waren. </a:t>
            </a:r>
          </a:p>
          <a:p>
            <a:pPr marL="0" indent="0">
              <a:lnSpc>
                <a:spcPts val="1400"/>
              </a:lnSpc>
              <a:spcBef>
                <a:spcPts val="0"/>
              </a:spcBef>
              <a:buNone/>
            </a:pPr>
            <a:endParaRPr lang="nl-NL" sz="900" b="1" dirty="0"/>
          </a:p>
          <a:p>
            <a:pPr marL="0" indent="0">
              <a:lnSpc>
                <a:spcPts val="1400"/>
              </a:lnSpc>
              <a:spcBef>
                <a:spcPts val="0"/>
              </a:spcBef>
              <a:buNone/>
            </a:pPr>
            <a:r>
              <a:rPr lang="nl-NL" sz="900" b="1" dirty="0"/>
              <a:t>Mening deelnemers over genomen maatregelen</a:t>
            </a:r>
          </a:p>
          <a:p>
            <a:pPr marL="0" indent="0">
              <a:lnSpc>
                <a:spcPts val="1400"/>
              </a:lnSpc>
              <a:spcBef>
                <a:spcPts val="0"/>
              </a:spcBef>
              <a:buNone/>
            </a:pPr>
            <a:r>
              <a:rPr lang="nl-NL" sz="900" dirty="0"/>
              <a:t>Om de NDC op een veilige manier te kunnen organiseren, is de NDC in 2020 aangepast tot NDC Light en zijn (lokale) maatregelen van kracht om de veiligheid te waarborgen. De deelnemers staan in het algemeen positief tegenover de getroffen maatregelen. Zij achten daarnaast vrijwel geen andere maatregelen noodzakelijk, dan die nu van kracht zijn. Wel is er vanuit een grote groep respondenten de wens dat er streng wordt gehandhaafd op de maatregelen. </a:t>
            </a:r>
          </a:p>
          <a:p>
            <a:pPr marL="0" indent="0">
              <a:lnSpc>
                <a:spcPts val="1400"/>
              </a:lnSpc>
              <a:spcBef>
                <a:spcPts val="0"/>
              </a:spcBef>
              <a:buNone/>
            </a:pPr>
            <a:endParaRPr lang="nl-NL" sz="900" dirty="0"/>
          </a:p>
          <a:p>
            <a:pPr marL="0" indent="0">
              <a:lnSpc>
                <a:spcPts val="1400"/>
              </a:lnSpc>
              <a:spcBef>
                <a:spcPts val="0"/>
              </a:spcBef>
              <a:buNone/>
            </a:pPr>
            <a:endParaRPr lang="nl-NL" sz="900" dirty="0">
              <a:solidFill>
                <a:srgbClr val="000000"/>
              </a:solidFill>
            </a:endParaRPr>
          </a:p>
          <a:p>
            <a:pPr marL="0" indent="0">
              <a:lnSpc>
                <a:spcPts val="1400"/>
              </a:lnSpc>
              <a:buNone/>
            </a:pPr>
            <a:endParaRPr lang="nl-NL" sz="900" dirty="0"/>
          </a:p>
          <a:p>
            <a:pPr marL="0" indent="0">
              <a:lnSpc>
                <a:spcPts val="1400"/>
              </a:lnSpc>
              <a:spcBef>
                <a:spcPts val="0"/>
              </a:spcBef>
              <a:buNone/>
            </a:pPr>
            <a:endParaRPr lang="nl-NL" sz="900" dirty="0"/>
          </a:p>
          <a:p>
            <a:pPr marL="0" indent="0">
              <a:lnSpc>
                <a:spcPts val="1400"/>
              </a:lnSpc>
              <a:buNone/>
            </a:pPr>
            <a:endParaRPr lang="nl-NL" sz="900" dirty="0"/>
          </a:p>
          <a:p>
            <a:pPr marL="0" indent="0">
              <a:lnSpc>
                <a:spcPts val="1400"/>
              </a:lnSpc>
              <a:buNone/>
            </a:pPr>
            <a:endParaRPr lang="nl-NL" sz="900" dirty="0"/>
          </a:p>
        </p:txBody>
      </p:sp>
      <p:sp>
        <p:nvSpPr>
          <p:cNvPr id="4" name="Tijdelijke aanduiding voor voettekst 3"/>
          <p:cNvSpPr>
            <a:spLocks noGrp="1"/>
          </p:cNvSpPr>
          <p:nvPr>
            <p:ph type="ftr" sz="quarter" idx="11"/>
          </p:nvPr>
        </p:nvSpPr>
        <p:spPr/>
        <p:txBody>
          <a:bodyPr/>
          <a:lstStyle/>
          <a:p>
            <a:r>
              <a:rPr lang="nl-NL" dirty="0"/>
              <a:t>NDC in coronatijd: deelnemers</a:t>
            </a:r>
          </a:p>
        </p:txBody>
      </p:sp>
      <p:sp>
        <p:nvSpPr>
          <p:cNvPr id="5" name="Tijdelijke aanduiding voor dianummer 4"/>
          <p:cNvSpPr>
            <a:spLocks noGrp="1"/>
          </p:cNvSpPr>
          <p:nvPr>
            <p:ph type="sldNum" sz="quarter" idx="12"/>
          </p:nvPr>
        </p:nvSpPr>
        <p:spPr/>
        <p:txBody>
          <a:bodyPr/>
          <a:lstStyle/>
          <a:p>
            <a:fld id="{960289FF-80F6-4758-8A39-AFC4980A0D1B}" type="slidenum">
              <a:rPr lang="nl-NL" smtClean="0"/>
              <a:pPr/>
              <a:t>15</a:t>
            </a:fld>
            <a:endParaRPr lang="nl-NL" dirty="0"/>
          </a:p>
        </p:txBody>
      </p:sp>
    </p:spTree>
    <p:extLst>
      <p:ext uri="{BB962C8B-B14F-4D97-AF65-F5344CB8AC3E}">
        <p14:creationId xmlns:p14="http://schemas.microsoft.com/office/powerpoint/2010/main" val="7379842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8650" y="715992"/>
            <a:ext cx="7886700" cy="431321"/>
          </a:xfrm>
        </p:spPr>
        <p:txBody>
          <a:bodyPr>
            <a:normAutofit/>
          </a:bodyPr>
          <a:lstStyle/>
          <a:p>
            <a:r>
              <a:rPr lang="nl-NL" sz="2300" dirty="0">
                <a:latin typeface="Lucida Sans" panose="020B0602030504020204" pitchFamily="34" charset="0"/>
              </a:rPr>
              <a:t>3. Conclusie en aanbevelingen</a:t>
            </a:r>
          </a:p>
        </p:txBody>
      </p:sp>
      <p:sp>
        <p:nvSpPr>
          <p:cNvPr id="3" name="Tijdelijke aanduiding voor tekst 2"/>
          <p:cNvSpPr>
            <a:spLocks noGrp="1"/>
          </p:cNvSpPr>
          <p:nvPr>
            <p:ph sz="half" idx="1"/>
          </p:nvPr>
        </p:nvSpPr>
        <p:spPr>
          <a:xfrm>
            <a:off x="628650" y="1268083"/>
            <a:ext cx="3886200" cy="4908880"/>
          </a:xfrm>
        </p:spPr>
        <p:txBody>
          <a:bodyPr>
            <a:noAutofit/>
          </a:bodyPr>
          <a:lstStyle/>
          <a:p>
            <a:pPr marL="0" indent="0">
              <a:lnSpc>
                <a:spcPts val="1400"/>
              </a:lnSpc>
              <a:buNone/>
            </a:pPr>
            <a:r>
              <a:rPr lang="nl-NL" sz="900" b="1" dirty="0"/>
              <a:t>Ondersteuning bij eventuele tweede </a:t>
            </a:r>
            <a:r>
              <a:rPr lang="nl-NL" sz="900" b="1" dirty="0" err="1"/>
              <a:t>lockdown</a:t>
            </a:r>
            <a:endParaRPr lang="nl-NL" sz="900" b="1" dirty="0"/>
          </a:p>
          <a:p>
            <a:pPr marL="0" indent="0">
              <a:lnSpc>
                <a:spcPts val="1400"/>
              </a:lnSpc>
              <a:spcBef>
                <a:spcPts val="0"/>
              </a:spcBef>
              <a:buNone/>
            </a:pPr>
            <a:r>
              <a:rPr lang="nl-NL" sz="900" dirty="0"/>
              <a:t>In geval van beperkende maatregelen, waardoor respondenten niet meer in groepen kunnen bewegen, willen zij graag ondersteund worden in hun beweeggedrag door het aangereikt krijgen van wandelroutes en online aanbod. Voor de respondenten is het vooral van belang dat zij een mogelijkheid vinden om met anderen te kunnen blijven bewegen.</a:t>
            </a:r>
            <a:endParaRPr lang="nl-NL" sz="900" b="1" dirty="0"/>
          </a:p>
          <a:p>
            <a:pPr marL="0" indent="0">
              <a:lnSpc>
                <a:spcPts val="1400"/>
              </a:lnSpc>
              <a:buNone/>
            </a:pPr>
            <a:r>
              <a:rPr lang="nl-NL" sz="900" b="1" dirty="0"/>
              <a:t>Aanbevelingen</a:t>
            </a:r>
          </a:p>
          <a:p>
            <a:pPr marL="0" indent="0">
              <a:lnSpc>
                <a:spcPts val="1400"/>
              </a:lnSpc>
              <a:spcBef>
                <a:spcPts val="0"/>
              </a:spcBef>
              <a:buNone/>
            </a:pPr>
            <a:r>
              <a:rPr lang="nl-NL" sz="900" dirty="0"/>
              <a:t>De uitkomsten van dit onderzoek bieden aanbevelingen voor de Bas van de Goor Foundation om het aanbod voldoende aan te laten sluiten bij de wensen van de deelnemers in relatie tot verschillende beperkende maatregelen:</a:t>
            </a:r>
          </a:p>
          <a:p>
            <a:pPr marL="0" indent="0">
              <a:lnSpc>
                <a:spcPts val="1400"/>
              </a:lnSpc>
              <a:spcBef>
                <a:spcPts val="0"/>
              </a:spcBef>
              <a:buNone/>
            </a:pPr>
            <a:endParaRPr lang="nl-NL" sz="900" dirty="0"/>
          </a:p>
          <a:p>
            <a:pPr>
              <a:lnSpc>
                <a:spcPts val="1400"/>
              </a:lnSpc>
              <a:spcBef>
                <a:spcPts val="0"/>
              </a:spcBef>
            </a:pPr>
            <a:r>
              <a:rPr lang="nl-NL" sz="900" dirty="0"/>
              <a:t>Indien de </a:t>
            </a:r>
            <a:r>
              <a:rPr lang="nl-NL" sz="900" dirty="0" err="1"/>
              <a:t>groepswandelbijeenkomsten</a:t>
            </a:r>
            <a:r>
              <a:rPr lang="nl-NL" sz="900" dirty="0"/>
              <a:t> plaats kunnen vinden, maar niet in de voorjaarsperiode, wordt aanbevolen om bij het uitzetten van wandelroutes goed te letten op aanwezige verlichting. Een deel van de respondenten geeft aan het niet prettig te vinden om in het donker te wandelen. Voorzien in goede verlichting neemt deze zorg bij respondenten weg.</a:t>
            </a:r>
          </a:p>
          <a:p>
            <a:pPr>
              <a:lnSpc>
                <a:spcPts val="1400"/>
              </a:lnSpc>
              <a:spcBef>
                <a:spcPts val="0"/>
              </a:spcBef>
            </a:pPr>
            <a:endParaRPr lang="nl-NL" sz="900" dirty="0"/>
          </a:p>
          <a:p>
            <a:pPr>
              <a:lnSpc>
                <a:spcPts val="1400"/>
              </a:lnSpc>
              <a:spcBef>
                <a:spcPts val="0"/>
              </a:spcBef>
            </a:pPr>
            <a:r>
              <a:rPr lang="nl-NL" sz="900" dirty="0"/>
              <a:t>Indien de </a:t>
            </a:r>
            <a:r>
              <a:rPr lang="nl-NL" sz="900" dirty="0" err="1"/>
              <a:t>groepswandelbijeenkomsten</a:t>
            </a:r>
            <a:r>
              <a:rPr lang="nl-NL" sz="900" dirty="0"/>
              <a:t> plaats kunnen vinden, maar er beperkende maatregelen gelden, is het voor een prettige deelname van groot belang dat de coronamaatregelen worden gehandhaafd. De Bas van de Goor Foundation doet er goed aan de lokale organisatoren te vragen strikt te zijn in handhaving, zodat deelnemers de NDC Light met een prettig gevoel kunnen volbrengen. </a:t>
            </a:r>
          </a:p>
          <a:p>
            <a:pPr>
              <a:lnSpc>
                <a:spcPts val="1400"/>
              </a:lnSpc>
              <a:spcBef>
                <a:spcPts val="0"/>
              </a:spcBef>
            </a:pPr>
            <a:endParaRPr lang="nl-NL" sz="900" dirty="0"/>
          </a:p>
          <a:p>
            <a:pPr marL="0" indent="0">
              <a:lnSpc>
                <a:spcPts val="1400"/>
              </a:lnSpc>
              <a:buNone/>
            </a:pPr>
            <a:endParaRPr lang="nl-NL" sz="900" dirty="0"/>
          </a:p>
          <a:p>
            <a:pPr marL="0" indent="0">
              <a:lnSpc>
                <a:spcPts val="1200"/>
              </a:lnSpc>
              <a:buNone/>
            </a:pPr>
            <a:endParaRPr lang="nl-NL" sz="900" dirty="0"/>
          </a:p>
        </p:txBody>
      </p:sp>
      <p:sp>
        <p:nvSpPr>
          <p:cNvPr id="6" name="Tijdelijke aanduiding voor inhoud 5"/>
          <p:cNvSpPr>
            <a:spLocks noGrp="1"/>
          </p:cNvSpPr>
          <p:nvPr>
            <p:ph sz="half" idx="2"/>
          </p:nvPr>
        </p:nvSpPr>
        <p:spPr>
          <a:xfrm>
            <a:off x="4629150" y="1268083"/>
            <a:ext cx="3886200" cy="4908880"/>
          </a:xfrm>
        </p:spPr>
        <p:txBody>
          <a:bodyPr>
            <a:noAutofit/>
          </a:bodyPr>
          <a:lstStyle/>
          <a:p>
            <a:pPr>
              <a:lnSpc>
                <a:spcPts val="1400"/>
              </a:lnSpc>
            </a:pPr>
            <a:r>
              <a:rPr lang="nl-NL" sz="900" dirty="0"/>
              <a:t>Indien geen </a:t>
            </a:r>
            <a:r>
              <a:rPr lang="nl-NL" sz="900" dirty="0" err="1"/>
              <a:t>groepswandelbijeenkomsten</a:t>
            </a:r>
            <a:r>
              <a:rPr lang="nl-NL" sz="900" dirty="0"/>
              <a:t> mogelijk zijn, wordt De Bas van de Goor Foundation aanbevolen samen met de lokale organisatoren na te denken over de mogelijkheden die zij hebben om de deelnemers te ondersteunen in hun beweegactiviteiten. Hierin blijkt het aspect van samen kunnen blijven bewegen voor de deelnemers van groot belang. De suggesties van de respondenten, zoals het aanreiken van wandelroutes of online aanbod, kunnen hierin als inspiratie dienen.</a:t>
            </a:r>
          </a:p>
          <a:p>
            <a:pPr>
              <a:lnSpc>
                <a:spcPts val="1400"/>
              </a:lnSpc>
            </a:pPr>
            <a:r>
              <a:rPr lang="nl-NL" sz="900" dirty="0"/>
              <a:t>Indien geen </a:t>
            </a:r>
            <a:r>
              <a:rPr lang="nl-NL" sz="900" dirty="0" err="1"/>
              <a:t>groepswandelbijeenkomsten</a:t>
            </a:r>
            <a:r>
              <a:rPr lang="nl-NL" sz="900" dirty="0"/>
              <a:t> mogelijk zijn, is het voor deelnemers van de NDC prettig als zij wel met iemand anders kunnen blijven wandelen. Wisselende contacten kunnen zorgen voor een verhoogd risico op besmetting. De Bas van de Goor Foundation kan in dit kader aanbevelen om met een vaste partner te wandelen. Zo wordt de kans om besmet te raken met het coronavirus verkleind, maar wordt wel tegemoet gekomen aan het sociale aspect van de wandelactiviteit. </a:t>
            </a:r>
          </a:p>
        </p:txBody>
      </p:sp>
      <p:sp>
        <p:nvSpPr>
          <p:cNvPr id="4" name="Tijdelijke aanduiding voor voettekst 3"/>
          <p:cNvSpPr>
            <a:spLocks noGrp="1"/>
          </p:cNvSpPr>
          <p:nvPr>
            <p:ph type="ftr" sz="quarter" idx="11"/>
          </p:nvPr>
        </p:nvSpPr>
        <p:spPr/>
        <p:txBody>
          <a:bodyPr/>
          <a:lstStyle/>
          <a:p>
            <a:r>
              <a:rPr lang="nl-NL" dirty="0"/>
              <a:t>NDC in coronatijd: deelnemers</a:t>
            </a:r>
          </a:p>
        </p:txBody>
      </p:sp>
      <p:sp>
        <p:nvSpPr>
          <p:cNvPr id="5" name="Tijdelijke aanduiding voor dianummer 4"/>
          <p:cNvSpPr>
            <a:spLocks noGrp="1"/>
          </p:cNvSpPr>
          <p:nvPr>
            <p:ph type="sldNum" sz="quarter" idx="12"/>
          </p:nvPr>
        </p:nvSpPr>
        <p:spPr/>
        <p:txBody>
          <a:bodyPr/>
          <a:lstStyle/>
          <a:p>
            <a:fld id="{960289FF-80F6-4758-8A39-AFC4980A0D1B}" type="slidenum">
              <a:rPr lang="nl-NL" smtClean="0"/>
              <a:pPr/>
              <a:t>16</a:t>
            </a:fld>
            <a:endParaRPr lang="nl-NL" dirty="0"/>
          </a:p>
        </p:txBody>
      </p:sp>
    </p:spTree>
    <p:extLst>
      <p:ext uri="{BB962C8B-B14F-4D97-AF65-F5344CB8AC3E}">
        <p14:creationId xmlns:p14="http://schemas.microsoft.com/office/powerpoint/2010/main" val="1756345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0000"/>
            <a:lum/>
          </a:blip>
          <a:srcRect/>
          <a:stretch>
            <a:fillRect l="-6000" r="-6000" b="-6000"/>
          </a:stretch>
        </a:blip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4. Bijlagen</a:t>
            </a:r>
          </a:p>
        </p:txBody>
      </p:sp>
      <p:sp>
        <p:nvSpPr>
          <p:cNvPr id="4" name="Tijdelijke aanduiding voor tekst 3"/>
          <p:cNvSpPr>
            <a:spLocks noGrp="1"/>
          </p:cNvSpPr>
          <p:nvPr>
            <p:ph type="body" sz="quarter" idx="15"/>
          </p:nvPr>
        </p:nvSpPr>
        <p:spPr/>
        <p:txBody>
          <a:bodyPr/>
          <a:lstStyle/>
          <a:p>
            <a:pPr algn="ctr"/>
            <a:r>
              <a:rPr lang="nl-NL" dirty="0"/>
              <a:t>NDC in coronatijd: deelnemers</a:t>
            </a:r>
          </a:p>
        </p:txBody>
      </p:sp>
    </p:spTree>
    <p:extLst>
      <p:ext uri="{BB962C8B-B14F-4D97-AF65-F5344CB8AC3E}">
        <p14:creationId xmlns:p14="http://schemas.microsoft.com/office/powerpoint/2010/main" val="35076088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628650" y="731520"/>
            <a:ext cx="7886700" cy="460186"/>
          </a:xfrm>
        </p:spPr>
        <p:txBody>
          <a:bodyPr>
            <a:normAutofit/>
          </a:bodyPr>
          <a:lstStyle/>
          <a:p>
            <a:r>
              <a:rPr lang="nl-NL" sz="2300" dirty="0">
                <a:latin typeface="Lucida Sans" panose="020B0602030504020204" pitchFamily="34" charset="0"/>
              </a:rPr>
              <a:t>4.1 Methode en achtergrondkenmerken</a:t>
            </a:r>
          </a:p>
        </p:txBody>
      </p:sp>
      <p:sp>
        <p:nvSpPr>
          <p:cNvPr id="2" name="Tijdelijke aanduiding voor inhoud 1"/>
          <p:cNvSpPr>
            <a:spLocks noGrp="1"/>
          </p:cNvSpPr>
          <p:nvPr>
            <p:ph sz="half" idx="1"/>
          </p:nvPr>
        </p:nvSpPr>
        <p:spPr>
          <a:xfrm>
            <a:off x="685800" y="1263534"/>
            <a:ext cx="3886200" cy="3491345"/>
          </a:xfrm>
        </p:spPr>
        <p:txBody>
          <a:bodyPr>
            <a:normAutofit/>
          </a:bodyPr>
          <a:lstStyle/>
          <a:p>
            <a:pPr marL="0" indent="0">
              <a:lnSpc>
                <a:spcPts val="1400"/>
              </a:lnSpc>
              <a:buNone/>
            </a:pPr>
            <a:r>
              <a:rPr lang="nl-NL" sz="900" b="1" dirty="0"/>
              <a:t>Methode en respons</a:t>
            </a:r>
          </a:p>
          <a:p>
            <a:pPr marL="0" indent="0">
              <a:lnSpc>
                <a:spcPts val="1400"/>
              </a:lnSpc>
              <a:spcBef>
                <a:spcPts val="0"/>
              </a:spcBef>
              <a:buNone/>
            </a:pPr>
            <a:r>
              <a:rPr lang="nl-NL" sz="900" dirty="0"/>
              <a:t>Voor dit onderzoek heeft het Mulier Instituut in overleg met de betrokken organisaties een vragenlijst opgesteld met ongeveer 40 vragen over het thema sport en bewegen in coronatijd en specifiek over de implicaties van de coronamaatregelen voor de Nationale Diabetes Challenge Light die in het najaar van 2020 plaatsvindt. 331 deelnemers, die in augustus waren aangemeld en hebben aangegeven deel te willen nemen aan onderzoek, hebben de vragenlijst ontvangen in de periode tussen 12 augustus en 9 september. Hiervan hebben 143 deelnemers gerespondeerd met een volledige ingevulde vragenlijst, een respons van 43 procent.</a:t>
            </a:r>
          </a:p>
          <a:p>
            <a:pPr marL="0" indent="0">
              <a:lnSpc>
                <a:spcPts val="1400"/>
              </a:lnSpc>
              <a:buNone/>
            </a:pPr>
            <a:r>
              <a:rPr lang="nl-NL" sz="900" b="1" dirty="0"/>
              <a:t>Achtergrondkenmerken</a:t>
            </a:r>
          </a:p>
          <a:p>
            <a:pPr marL="0" indent="0">
              <a:lnSpc>
                <a:spcPts val="1400"/>
              </a:lnSpc>
              <a:spcBef>
                <a:spcPts val="0"/>
              </a:spcBef>
              <a:buNone/>
            </a:pPr>
            <a:r>
              <a:rPr lang="nl-NL" sz="900" dirty="0"/>
              <a:t>Iets meer mannen dan vrouwen hebben de vragenlijst ingevuld (figuur 2.1)*. De grootste groep respondenten valt in de leeftijd 65-79 jaar (62%) of is iets jonger (50-64 jaar 31%). Het merendeel van de respondenten woont met partner en/of kinderen, een derde geeft aan alleen te wonen. </a:t>
            </a:r>
          </a:p>
        </p:txBody>
      </p:sp>
      <p:sp>
        <p:nvSpPr>
          <p:cNvPr id="3" name="Tijdelijke aanduiding voor inhoud 2"/>
          <p:cNvSpPr>
            <a:spLocks noGrp="1"/>
          </p:cNvSpPr>
          <p:nvPr>
            <p:ph sz="half" idx="2"/>
          </p:nvPr>
        </p:nvSpPr>
        <p:spPr>
          <a:xfrm>
            <a:off x="4657725" y="1263536"/>
            <a:ext cx="3886200" cy="3094644"/>
          </a:xfrm>
        </p:spPr>
        <p:txBody>
          <a:bodyPr>
            <a:normAutofit/>
          </a:bodyPr>
          <a:lstStyle/>
          <a:p>
            <a:pPr marL="0" indent="0">
              <a:lnSpc>
                <a:spcPts val="1400"/>
              </a:lnSpc>
              <a:spcBef>
                <a:spcPts val="0"/>
              </a:spcBef>
              <a:buNone/>
            </a:pPr>
            <a:r>
              <a:rPr lang="nl-NL" sz="900" dirty="0"/>
              <a:t>Verder is ruim de helft van de respondenten met pensioen. Bijna 30 procent is fulltime dan wel parttime werkzaam.</a:t>
            </a:r>
          </a:p>
          <a:p>
            <a:pPr marL="0" indent="0">
              <a:lnSpc>
                <a:spcPts val="1400"/>
              </a:lnSpc>
              <a:spcBef>
                <a:spcPts val="0"/>
              </a:spcBef>
              <a:buNone/>
            </a:pPr>
            <a:endParaRPr lang="nl-NL" sz="900" dirty="0"/>
          </a:p>
          <a:p>
            <a:pPr marL="0" indent="0">
              <a:lnSpc>
                <a:spcPts val="1400"/>
              </a:lnSpc>
              <a:spcBef>
                <a:spcPts val="0"/>
              </a:spcBef>
              <a:buNone/>
            </a:pPr>
            <a:r>
              <a:rPr lang="nl-NL" sz="900" dirty="0"/>
              <a:t>85 procent van de respondenten heeft één of meer gezondheidsaandoeningen (niet in figuur). De NDC richt zich vooral op deelnemers met diabetes of COPD. Bijna de helft van de respondenten valt in deze categorie (diabetes type 1 4%, diabetes type 2 39% of COPD 5%). Andere gezondheidsaandoeningen zijn onder andere een hoge bloeddruk (36%), overgewicht (24%), of een hoog cholesterol (18%). Ondanks de aandoeningen geeft bijna 65 procent van de respondenten aan hun gezondheid als (zeer) goed te ervaren. Respondenten met meer aandoeningen beoordelen hun gezondheid over het algemeen wat slechter als respondenten met minder aandoeningen. </a:t>
            </a:r>
          </a:p>
          <a:p>
            <a:pPr marL="0" indent="0">
              <a:lnSpc>
                <a:spcPts val="1200"/>
              </a:lnSpc>
              <a:spcBef>
                <a:spcPts val="0"/>
              </a:spcBef>
              <a:buNone/>
            </a:pPr>
            <a:endParaRPr lang="nl-NL" sz="900" b="1" dirty="0"/>
          </a:p>
        </p:txBody>
      </p:sp>
      <p:sp>
        <p:nvSpPr>
          <p:cNvPr id="5" name="Tijdelijke aanduiding voor voettekst 4"/>
          <p:cNvSpPr>
            <a:spLocks noGrp="1"/>
          </p:cNvSpPr>
          <p:nvPr>
            <p:ph type="ftr" sz="quarter" idx="11"/>
          </p:nvPr>
        </p:nvSpPr>
        <p:spPr/>
        <p:txBody>
          <a:bodyPr/>
          <a:lstStyle/>
          <a:p>
            <a:r>
              <a:rPr lang="nl-NL" dirty="0"/>
              <a:t>NDC in coronatijd: deelnemers</a:t>
            </a:r>
          </a:p>
        </p:txBody>
      </p:sp>
      <p:sp>
        <p:nvSpPr>
          <p:cNvPr id="6" name="Tijdelijke aanduiding voor dianummer 5"/>
          <p:cNvSpPr>
            <a:spLocks noGrp="1"/>
          </p:cNvSpPr>
          <p:nvPr>
            <p:ph type="sldNum" sz="quarter" idx="12"/>
          </p:nvPr>
        </p:nvSpPr>
        <p:spPr/>
        <p:txBody>
          <a:bodyPr/>
          <a:lstStyle/>
          <a:p>
            <a:fld id="{960289FF-80F6-4758-8A39-AFC4980A0D1B}" type="slidenum">
              <a:rPr lang="nl-NL" smtClean="0"/>
              <a:pPr/>
              <a:t>18</a:t>
            </a:fld>
            <a:endParaRPr lang="nl-NL" dirty="0"/>
          </a:p>
        </p:txBody>
      </p:sp>
      <p:sp>
        <p:nvSpPr>
          <p:cNvPr id="7" name="Tekstvak 6"/>
          <p:cNvSpPr txBox="1"/>
          <p:nvPr/>
        </p:nvSpPr>
        <p:spPr>
          <a:xfrm>
            <a:off x="685800" y="4467607"/>
            <a:ext cx="7348451" cy="215444"/>
          </a:xfrm>
          <a:prstGeom prst="rect">
            <a:avLst/>
          </a:prstGeom>
          <a:noFill/>
        </p:spPr>
        <p:txBody>
          <a:bodyPr wrap="square" rtlCol="0">
            <a:spAutoFit/>
          </a:bodyPr>
          <a:lstStyle/>
          <a:p>
            <a:r>
              <a:rPr lang="nl-NL" sz="800" b="1" dirty="0">
                <a:latin typeface="Lucida Sans" panose="020B0602030504020204" pitchFamily="34" charset="0"/>
              </a:rPr>
              <a:t>Figuur 4.1 Achtergrondkenmerken respondenten vragenlijst NDC Light (in procenten, n=143)</a:t>
            </a:r>
          </a:p>
        </p:txBody>
      </p:sp>
      <p:sp>
        <p:nvSpPr>
          <p:cNvPr id="9" name="Tekstvak 8"/>
          <p:cNvSpPr txBox="1"/>
          <p:nvPr/>
        </p:nvSpPr>
        <p:spPr>
          <a:xfrm>
            <a:off x="628650" y="6213496"/>
            <a:ext cx="3823855" cy="215444"/>
          </a:xfrm>
          <a:prstGeom prst="rect">
            <a:avLst/>
          </a:prstGeom>
          <a:noFill/>
        </p:spPr>
        <p:txBody>
          <a:bodyPr wrap="square" rtlCol="0">
            <a:spAutoFit/>
          </a:bodyPr>
          <a:lstStyle/>
          <a:p>
            <a:r>
              <a:rPr lang="nl-NL" sz="800" dirty="0">
                <a:latin typeface="Lucida Sans" panose="020B0602030504020204" pitchFamily="34" charset="0"/>
              </a:rPr>
              <a:t>Bron: Onderzoek NDC Light en de invloed van corona, augustus 2020.</a:t>
            </a:r>
          </a:p>
        </p:txBody>
      </p:sp>
      <p:sp>
        <p:nvSpPr>
          <p:cNvPr id="8" name="Tekstvak 7">
            <a:extLst>
              <a:ext uri="{FF2B5EF4-FFF2-40B4-BE49-F238E27FC236}">
                <a16:creationId xmlns:a16="http://schemas.microsoft.com/office/drawing/2014/main" id="{9A311E9A-FE96-4309-904D-22AC0CFC721E}"/>
              </a:ext>
            </a:extLst>
          </p:cNvPr>
          <p:cNvSpPr txBox="1"/>
          <p:nvPr/>
        </p:nvSpPr>
        <p:spPr>
          <a:xfrm>
            <a:off x="4700587" y="3956614"/>
            <a:ext cx="3800475" cy="461665"/>
          </a:xfrm>
          <a:prstGeom prst="rect">
            <a:avLst/>
          </a:prstGeom>
          <a:noFill/>
        </p:spPr>
        <p:txBody>
          <a:bodyPr wrap="square" rtlCol="0">
            <a:spAutoFit/>
          </a:bodyPr>
          <a:lstStyle/>
          <a:p>
            <a:r>
              <a:rPr lang="nl-NL" sz="800" dirty="0">
                <a:latin typeface="Lucida Sans" panose="020B0602030504020204" pitchFamily="34" charset="0"/>
              </a:rPr>
              <a:t>* Dit komt naar verwachting overeen met de doelgroep van de NDC. In 2017 was 54% van de deelnemer vrouw en 46% man (Bas van de Goor Foundation, 2017). </a:t>
            </a:r>
          </a:p>
        </p:txBody>
      </p:sp>
      <p:graphicFrame>
        <p:nvGraphicFramePr>
          <p:cNvPr id="12" name="Grafiek 11">
            <a:extLst>
              <a:ext uri="{FF2B5EF4-FFF2-40B4-BE49-F238E27FC236}">
                <a16:creationId xmlns:a16="http://schemas.microsoft.com/office/drawing/2014/main" id="{00000000-0008-0000-0000-000002000000}"/>
              </a:ext>
            </a:extLst>
          </p:cNvPr>
          <p:cNvGraphicFramePr>
            <a:graphicFrameLocks/>
          </p:cNvGraphicFramePr>
          <p:nvPr>
            <p:extLst>
              <p:ext uri="{D42A27DB-BD31-4B8C-83A1-F6EECF244321}">
                <p14:modId xmlns:p14="http://schemas.microsoft.com/office/powerpoint/2010/main" val="2605852424"/>
              </p:ext>
            </p:extLst>
          </p:nvPr>
        </p:nvGraphicFramePr>
        <p:xfrm>
          <a:off x="689906" y="4609285"/>
          <a:ext cx="7048500" cy="16176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2387168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8650" y="733245"/>
            <a:ext cx="7886700" cy="455818"/>
          </a:xfrm>
        </p:spPr>
        <p:txBody>
          <a:bodyPr>
            <a:normAutofit/>
          </a:bodyPr>
          <a:lstStyle/>
          <a:p>
            <a:r>
              <a:rPr lang="nl-NL" sz="2300" dirty="0">
                <a:latin typeface="Lucida Sans" panose="020B0602030504020204" pitchFamily="34" charset="0"/>
              </a:rPr>
              <a:t>4.2 Beweeggedrag voor de coronamaatregelen</a:t>
            </a:r>
          </a:p>
        </p:txBody>
      </p:sp>
      <p:sp>
        <p:nvSpPr>
          <p:cNvPr id="3" name="Tijdelijke aanduiding voor inhoud 2"/>
          <p:cNvSpPr>
            <a:spLocks noGrp="1"/>
          </p:cNvSpPr>
          <p:nvPr>
            <p:ph sz="half" idx="1"/>
          </p:nvPr>
        </p:nvSpPr>
        <p:spPr>
          <a:xfrm>
            <a:off x="628650" y="1296785"/>
            <a:ext cx="3886200" cy="4880178"/>
          </a:xfrm>
        </p:spPr>
        <p:txBody>
          <a:bodyPr>
            <a:normAutofit/>
          </a:bodyPr>
          <a:lstStyle/>
          <a:p>
            <a:pPr marL="0" indent="0">
              <a:lnSpc>
                <a:spcPts val="1400"/>
              </a:lnSpc>
              <a:buNone/>
            </a:pPr>
            <a:r>
              <a:rPr lang="nl-NL" sz="900" b="1" dirty="0"/>
              <a:t>Bewegen voor de coronamaatregelen</a:t>
            </a:r>
          </a:p>
          <a:p>
            <a:pPr marL="0" indent="0">
              <a:lnSpc>
                <a:spcPts val="1400"/>
              </a:lnSpc>
              <a:spcBef>
                <a:spcPts val="0"/>
              </a:spcBef>
              <a:buNone/>
            </a:pPr>
            <a:r>
              <a:rPr lang="nl-NL" sz="900" dirty="0"/>
              <a:t>Om inzicht te krijgen in het beweeggedrag van de respondenten is voor zeven verschillende activiteiten (wandelen, fietsen, sporten, transport, tuinieren, klussen, huishouden) gevraagd met welke frequentie zij deze uitvoerden in de periode voorafgaand aan de invoering van de coronamaatregelen. Huishouden, wandelen en fietsen zijn de beweegactiviteiten die zij het meest frequent uitoefenden. </a:t>
            </a:r>
          </a:p>
          <a:p>
            <a:pPr marL="0" indent="0">
              <a:spcBef>
                <a:spcPts val="0"/>
              </a:spcBef>
              <a:buNone/>
            </a:pPr>
            <a:endParaRPr lang="nl-NL" sz="900" dirty="0"/>
          </a:p>
        </p:txBody>
      </p:sp>
      <p:sp>
        <p:nvSpPr>
          <p:cNvPr id="6" name="Tijdelijke aanduiding voor inhoud 5"/>
          <p:cNvSpPr>
            <a:spLocks noGrp="1"/>
          </p:cNvSpPr>
          <p:nvPr>
            <p:ph sz="half" idx="2"/>
          </p:nvPr>
        </p:nvSpPr>
        <p:spPr>
          <a:xfrm>
            <a:off x="4629150" y="1296785"/>
            <a:ext cx="3886200" cy="4880178"/>
          </a:xfrm>
        </p:spPr>
        <p:txBody>
          <a:bodyPr>
            <a:normAutofit/>
          </a:bodyPr>
          <a:lstStyle/>
          <a:p>
            <a:pPr marL="0" indent="0">
              <a:lnSpc>
                <a:spcPts val="1400"/>
              </a:lnSpc>
              <a:buNone/>
            </a:pPr>
            <a:r>
              <a:rPr lang="nl-NL" sz="900" b="1" dirty="0"/>
              <a:t>Mate van beweging</a:t>
            </a:r>
          </a:p>
          <a:p>
            <a:pPr marL="0" indent="0">
              <a:lnSpc>
                <a:spcPts val="1400"/>
              </a:lnSpc>
              <a:spcBef>
                <a:spcPts val="0"/>
              </a:spcBef>
              <a:buNone/>
            </a:pPr>
            <a:r>
              <a:rPr lang="nl-NL" sz="900" dirty="0"/>
              <a:t>Op basis van de antwoorden van respondenten is een schaal gemaakt om een indicatie te krijgen van de mate van activiteit. Hierbij is een optelling gemaakt van de verschillende activiteiten en frequenties waarin respondenten activiteiten uitvoerden. Deze analyse laat zien dat 12 procent van de respondenten relatief weinig actief was. Zij hebben geen van de activiteiten dagelijks en een beperkt aantal activiteiten wekelijks/maandelijks uitgevoerd voor de coronatijd. Ongeveer twee derde van de respondenten was gemiddeld actief. Zij voerden voor de coronatijd minimaal drie beweegactiviteiten dagelijks of wekelijks uit. Ongeveer een kwart van de respondenten was relatief gezien zeer actief voor de coronatijd. Zij voerden minimaal vijf beweegactiviteiten dagelijks of wekelijks uit. De mate van beweging verschilt dus sterk. </a:t>
            </a:r>
          </a:p>
          <a:p>
            <a:pPr marL="0" indent="0">
              <a:lnSpc>
                <a:spcPts val="1400"/>
              </a:lnSpc>
              <a:spcBef>
                <a:spcPts val="0"/>
              </a:spcBef>
              <a:buNone/>
            </a:pPr>
            <a:endParaRPr lang="nl-NL" sz="900" dirty="0"/>
          </a:p>
          <a:p>
            <a:pPr marL="0" indent="0">
              <a:lnSpc>
                <a:spcPts val="1400"/>
              </a:lnSpc>
              <a:spcBef>
                <a:spcPts val="0"/>
              </a:spcBef>
              <a:buNone/>
            </a:pPr>
            <a:r>
              <a:rPr lang="nl-NL" sz="900" dirty="0"/>
              <a:t>Gezondheid lijkt hierin een factor te zijn (figuur 4.2). Respondenten die veel bewegen hebben vaker een goede of zeer goede ervaren gezondheid. Respondenten met een matige gezondheid vallen veel vaker in de categorie weinig beweging. Er zijn te weinig respondenten met een slechte of zeer slechte ervaren gezondheid om uitspraken te kunnen doen over deze groep. </a:t>
            </a:r>
            <a:endParaRPr lang="nl-NL" dirty="0"/>
          </a:p>
          <a:p>
            <a:pPr marL="0" indent="0">
              <a:buNone/>
            </a:pPr>
            <a:endParaRPr lang="nl-NL" dirty="0"/>
          </a:p>
        </p:txBody>
      </p:sp>
      <p:sp>
        <p:nvSpPr>
          <p:cNvPr id="4" name="Tijdelijke aanduiding voor voettekst 3"/>
          <p:cNvSpPr>
            <a:spLocks noGrp="1"/>
          </p:cNvSpPr>
          <p:nvPr>
            <p:ph type="ftr" sz="quarter" idx="11"/>
          </p:nvPr>
        </p:nvSpPr>
        <p:spPr/>
        <p:txBody>
          <a:bodyPr/>
          <a:lstStyle/>
          <a:p>
            <a:r>
              <a:rPr lang="nl-NL" dirty="0"/>
              <a:t>NDC in coronatijd: deelnemers</a:t>
            </a:r>
          </a:p>
        </p:txBody>
      </p:sp>
      <p:sp>
        <p:nvSpPr>
          <p:cNvPr id="5" name="Tijdelijke aanduiding voor dianummer 4"/>
          <p:cNvSpPr>
            <a:spLocks noGrp="1"/>
          </p:cNvSpPr>
          <p:nvPr>
            <p:ph type="sldNum" sz="quarter" idx="12"/>
          </p:nvPr>
        </p:nvSpPr>
        <p:spPr/>
        <p:txBody>
          <a:bodyPr/>
          <a:lstStyle/>
          <a:p>
            <a:fld id="{960289FF-80F6-4758-8A39-AFC4980A0D1B}" type="slidenum">
              <a:rPr lang="nl-NL" smtClean="0"/>
              <a:pPr/>
              <a:t>19</a:t>
            </a:fld>
            <a:endParaRPr lang="nl-NL" dirty="0"/>
          </a:p>
        </p:txBody>
      </p:sp>
      <p:sp>
        <p:nvSpPr>
          <p:cNvPr id="7" name="Tekstvak 6"/>
          <p:cNvSpPr txBox="1"/>
          <p:nvPr/>
        </p:nvSpPr>
        <p:spPr>
          <a:xfrm>
            <a:off x="628650" y="3206492"/>
            <a:ext cx="3886200" cy="338554"/>
          </a:xfrm>
          <a:prstGeom prst="rect">
            <a:avLst/>
          </a:prstGeom>
          <a:noFill/>
        </p:spPr>
        <p:txBody>
          <a:bodyPr wrap="square" rtlCol="0">
            <a:spAutoFit/>
          </a:bodyPr>
          <a:lstStyle/>
          <a:p>
            <a:r>
              <a:rPr lang="nl-NL" sz="800" b="1" dirty="0">
                <a:latin typeface="Lucida Sans" panose="020B0602030504020204" pitchFamily="34" charset="0"/>
              </a:rPr>
              <a:t>Figuur 4.2 Mate van beweging voor de coronamaatregelen afgezet tegen ervaren gezondheid (in procenten, n=143)</a:t>
            </a:r>
          </a:p>
        </p:txBody>
      </p:sp>
      <p:sp>
        <p:nvSpPr>
          <p:cNvPr id="9" name="Tekstvak 8"/>
          <p:cNvSpPr txBox="1"/>
          <p:nvPr/>
        </p:nvSpPr>
        <p:spPr>
          <a:xfrm>
            <a:off x="514350" y="6069241"/>
            <a:ext cx="3823855" cy="215444"/>
          </a:xfrm>
          <a:prstGeom prst="rect">
            <a:avLst/>
          </a:prstGeom>
          <a:noFill/>
        </p:spPr>
        <p:txBody>
          <a:bodyPr wrap="square" rtlCol="0">
            <a:spAutoFit/>
          </a:bodyPr>
          <a:lstStyle/>
          <a:p>
            <a:r>
              <a:rPr lang="nl-NL" sz="800" dirty="0">
                <a:latin typeface="Lucida Sans" panose="020B0602030504020204" pitchFamily="34" charset="0"/>
              </a:rPr>
              <a:t>Bron: Onderzoek NDC Light en de invloed van corona, augustus 2020.</a:t>
            </a:r>
          </a:p>
        </p:txBody>
      </p:sp>
      <p:graphicFrame>
        <p:nvGraphicFramePr>
          <p:cNvPr id="16" name="Grafiek 15"/>
          <p:cNvGraphicFramePr>
            <a:graphicFrameLocks/>
          </p:cNvGraphicFramePr>
          <p:nvPr>
            <p:extLst>
              <p:ext uri="{D42A27DB-BD31-4B8C-83A1-F6EECF244321}">
                <p14:modId xmlns:p14="http://schemas.microsoft.com/office/powerpoint/2010/main" val="2127015911"/>
              </p:ext>
            </p:extLst>
          </p:nvPr>
        </p:nvGraphicFramePr>
        <p:xfrm>
          <a:off x="628650" y="3528704"/>
          <a:ext cx="4000500" cy="258331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788347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1A1CCC1-5812-43CB-8158-6DC5DF301C92}"/>
              </a:ext>
            </a:extLst>
          </p:cNvPr>
          <p:cNvSpPr>
            <a:spLocks noGrp="1"/>
          </p:cNvSpPr>
          <p:nvPr>
            <p:ph type="title"/>
          </p:nvPr>
        </p:nvSpPr>
        <p:spPr>
          <a:xfrm>
            <a:off x="628650" y="811776"/>
            <a:ext cx="7886700" cy="460433"/>
          </a:xfrm>
        </p:spPr>
        <p:txBody>
          <a:bodyPr>
            <a:normAutofit/>
          </a:bodyPr>
          <a:lstStyle/>
          <a:p>
            <a:r>
              <a:rPr lang="nl-NL" sz="2300" dirty="0">
                <a:latin typeface="Lucida Sans" panose="020B0602030504020204" pitchFamily="34" charset="0"/>
              </a:rPr>
              <a:t>Inhoudsopgave</a:t>
            </a:r>
          </a:p>
        </p:txBody>
      </p:sp>
      <p:sp>
        <p:nvSpPr>
          <p:cNvPr id="3" name="Tijdelijke aanduiding voor tekst 2">
            <a:extLst>
              <a:ext uri="{FF2B5EF4-FFF2-40B4-BE49-F238E27FC236}">
                <a16:creationId xmlns:a16="http://schemas.microsoft.com/office/drawing/2014/main" id="{41A3B949-FD4F-496D-8758-E5AC101099B7}"/>
              </a:ext>
            </a:extLst>
          </p:cNvPr>
          <p:cNvSpPr>
            <a:spLocks noGrp="1"/>
          </p:cNvSpPr>
          <p:nvPr>
            <p:ph type="body" idx="1"/>
          </p:nvPr>
        </p:nvSpPr>
        <p:spPr>
          <a:xfrm>
            <a:off x="646019" y="1431235"/>
            <a:ext cx="7886700" cy="4614989"/>
          </a:xfrm>
        </p:spPr>
        <p:txBody>
          <a:bodyPr>
            <a:normAutofit/>
          </a:bodyPr>
          <a:lstStyle/>
          <a:p>
            <a:pPr marL="457200" indent="-457200">
              <a:buAutoNum type="arabicPeriod"/>
            </a:pPr>
            <a:r>
              <a:rPr lang="nl-NL" sz="1050" dirty="0">
                <a:hlinkClick r:id="rId2" action="ppaction://hlinksldjump"/>
              </a:rPr>
              <a:t>Inleiding</a:t>
            </a:r>
            <a:r>
              <a:rPr lang="nl-NL" sz="1050" dirty="0"/>
              <a:t>				p. 3-5</a:t>
            </a:r>
          </a:p>
          <a:p>
            <a:pPr marL="457200" indent="-457200">
              <a:buAutoNum type="arabicPeriod"/>
            </a:pPr>
            <a:r>
              <a:rPr lang="nl-NL" sz="1050" dirty="0">
                <a:hlinkClick r:id="rId3" action="ppaction://hlinksldjump"/>
              </a:rPr>
              <a:t>Resultaten</a:t>
            </a:r>
            <a:r>
              <a:rPr lang="nl-NL" sz="1050" dirty="0"/>
              <a:t>				p. 6-13</a:t>
            </a:r>
          </a:p>
          <a:p>
            <a:pPr marL="114300" lvl="1"/>
            <a:r>
              <a:rPr lang="nl-NL" sz="1000" dirty="0">
                <a:solidFill>
                  <a:schemeClr val="bg1">
                    <a:lumMod val="50000"/>
                  </a:schemeClr>
                </a:solidFill>
                <a:latin typeface="Trebuchet MS" panose="020B0603020202020204" pitchFamily="34" charset="0"/>
                <a:hlinkClick r:id="rId4" action="ppaction://hlinksldjump">
                  <a:extLst>
                    <a:ext uri="{A12FA001-AC4F-418D-AE19-62706E023703}">
                      <ahyp:hlinkClr xmlns:ahyp="http://schemas.microsoft.com/office/drawing/2018/hyperlinkcolor" val="tx"/>
                    </a:ext>
                  </a:extLst>
                </a:hlinkClick>
              </a:rPr>
              <a:t>2.1 Invloed van coronamaatregelen op beweeggedrag</a:t>
            </a:r>
            <a:r>
              <a:rPr lang="nl-NL" sz="1000" dirty="0">
                <a:solidFill>
                  <a:schemeClr val="bg1">
                    <a:lumMod val="50000"/>
                  </a:schemeClr>
                </a:solidFill>
                <a:latin typeface="Trebuchet MS" panose="020B0603020202020204" pitchFamily="34" charset="0"/>
              </a:rPr>
              <a:t>		p. 7-8</a:t>
            </a:r>
          </a:p>
          <a:p>
            <a:pPr marL="114300" lvl="1"/>
            <a:r>
              <a:rPr lang="nl-NL" sz="1000" dirty="0">
                <a:solidFill>
                  <a:schemeClr val="bg1">
                    <a:lumMod val="50000"/>
                  </a:schemeClr>
                </a:solidFill>
                <a:latin typeface="Trebuchet MS" panose="020B0603020202020204" pitchFamily="34" charset="0"/>
                <a:hlinkClick r:id="rId5" action="ppaction://hlinksldjump">
                  <a:extLst>
                    <a:ext uri="{A12FA001-AC4F-418D-AE19-62706E023703}">
                      <ahyp:hlinkClr xmlns:ahyp="http://schemas.microsoft.com/office/drawing/2018/hyperlinkcolor" val="tx"/>
                    </a:ext>
                  </a:extLst>
                </a:hlinkClick>
              </a:rPr>
              <a:t>2.2 Deelname aan NDC Light in coronatijd</a:t>
            </a:r>
            <a:r>
              <a:rPr lang="nl-NL" sz="1000" dirty="0">
                <a:solidFill>
                  <a:schemeClr val="bg1">
                    <a:lumMod val="50000"/>
                  </a:schemeClr>
                </a:solidFill>
                <a:latin typeface="Trebuchet MS" panose="020B0603020202020204" pitchFamily="34" charset="0"/>
              </a:rPr>
              <a:t>			p. 9-10</a:t>
            </a:r>
          </a:p>
          <a:p>
            <a:pPr marL="114300" lvl="1"/>
            <a:r>
              <a:rPr lang="nl-NL" sz="1000" dirty="0">
                <a:solidFill>
                  <a:schemeClr val="bg1">
                    <a:lumMod val="50000"/>
                  </a:schemeClr>
                </a:solidFill>
                <a:latin typeface="Trebuchet MS" panose="020B0603020202020204" pitchFamily="34" charset="0"/>
                <a:hlinkClick r:id="rId6" action="ppaction://hlinksldjump">
                  <a:extLst>
                    <a:ext uri="{A12FA001-AC4F-418D-AE19-62706E023703}">
                      <ahyp:hlinkClr xmlns:ahyp="http://schemas.microsoft.com/office/drawing/2018/hyperlinkcolor" val="tx"/>
                    </a:ext>
                  </a:extLst>
                </a:hlinkClick>
              </a:rPr>
              <a:t>2.3 Coronamaatregelen bij de NDC Light</a:t>
            </a:r>
            <a:r>
              <a:rPr lang="nl-NL" sz="1000" dirty="0">
                <a:solidFill>
                  <a:schemeClr val="bg1">
                    <a:lumMod val="50000"/>
                  </a:schemeClr>
                </a:solidFill>
                <a:latin typeface="Trebuchet MS" panose="020B0603020202020204" pitchFamily="34" charset="0"/>
              </a:rPr>
              <a:t>			p. 11-12</a:t>
            </a:r>
          </a:p>
          <a:p>
            <a:pPr marL="114300" lvl="1"/>
            <a:r>
              <a:rPr lang="nl-NL" sz="1000" dirty="0">
                <a:solidFill>
                  <a:schemeClr val="bg1">
                    <a:lumMod val="50000"/>
                  </a:schemeClr>
                </a:solidFill>
                <a:latin typeface="Trebuchet MS" panose="020B0603020202020204" pitchFamily="34" charset="0"/>
                <a:hlinkClick r:id="rId7" action="ppaction://hlinksldjump">
                  <a:extLst>
                    <a:ext uri="{A12FA001-AC4F-418D-AE19-62706E023703}">
                      <ahyp:hlinkClr xmlns:ahyp="http://schemas.microsoft.com/office/drawing/2018/hyperlinkcolor" val="tx"/>
                    </a:ext>
                  </a:extLst>
                </a:hlinkClick>
              </a:rPr>
              <a:t>2.4 Ondersteuning</a:t>
            </a:r>
            <a:r>
              <a:rPr lang="nl-NL" sz="1000" dirty="0">
                <a:solidFill>
                  <a:schemeClr val="bg1">
                    <a:lumMod val="50000"/>
                  </a:schemeClr>
                </a:solidFill>
                <a:latin typeface="Trebuchet MS" panose="020B0603020202020204" pitchFamily="34" charset="0"/>
              </a:rPr>
              <a:t>		</a:t>
            </a:r>
            <a:r>
              <a:rPr lang="nl-NL" sz="1000" dirty="0">
                <a:latin typeface="Trebuchet MS" panose="020B0603020202020204" pitchFamily="34" charset="0"/>
              </a:rPr>
              <a:t>		p. 13</a:t>
            </a:r>
          </a:p>
          <a:p>
            <a:pPr marL="457200" indent="-457200">
              <a:buAutoNum type="arabicPeriod"/>
            </a:pPr>
            <a:r>
              <a:rPr lang="nl-NL" sz="1050" dirty="0">
                <a:hlinkClick r:id="rId8" action="ppaction://hlinksldjump"/>
              </a:rPr>
              <a:t>Conclusie en aanbevelingen</a:t>
            </a:r>
            <a:r>
              <a:rPr lang="nl-NL" sz="1050" dirty="0"/>
              <a:t>			p. 14-16</a:t>
            </a:r>
          </a:p>
          <a:p>
            <a:pPr marL="457200" indent="-457200">
              <a:buAutoNum type="arabicPeriod"/>
            </a:pPr>
            <a:r>
              <a:rPr lang="nl-NL" sz="1050" dirty="0">
                <a:hlinkClick r:id="rId9" action="ppaction://hlinksldjump"/>
              </a:rPr>
              <a:t>Bijlagen</a:t>
            </a:r>
            <a:r>
              <a:rPr lang="nl-NL" sz="1050" dirty="0"/>
              <a:t>				p. 17-20</a:t>
            </a:r>
          </a:p>
          <a:p>
            <a:pPr marL="114300" lvl="1"/>
            <a:r>
              <a:rPr lang="nl-NL" sz="1000" dirty="0">
                <a:solidFill>
                  <a:schemeClr val="bg1">
                    <a:lumMod val="50000"/>
                  </a:schemeClr>
                </a:solidFill>
                <a:latin typeface="Trebuchet MS" panose="020B0603020202020204" pitchFamily="34" charset="0"/>
                <a:hlinkClick r:id="rId10" action="ppaction://hlinksldjump">
                  <a:extLst>
                    <a:ext uri="{A12FA001-AC4F-418D-AE19-62706E023703}">
                      <ahyp:hlinkClr xmlns:ahyp="http://schemas.microsoft.com/office/drawing/2018/hyperlinkcolor" val="tx"/>
                    </a:ext>
                  </a:extLst>
                </a:hlinkClick>
              </a:rPr>
              <a:t>4.1 Methode en achtergrondkenmerken</a:t>
            </a:r>
            <a:r>
              <a:rPr lang="nl-NL" sz="1000" dirty="0">
                <a:solidFill>
                  <a:schemeClr val="bg1">
                    <a:lumMod val="50000"/>
                  </a:schemeClr>
                </a:solidFill>
                <a:latin typeface="Trebuchet MS" panose="020B0603020202020204" pitchFamily="34" charset="0"/>
              </a:rPr>
              <a:t>			p. 18</a:t>
            </a:r>
          </a:p>
          <a:p>
            <a:pPr marL="114300" lvl="1"/>
            <a:r>
              <a:rPr lang="nl-NL" sz="1000" dirty="0">
                <a:solidFill>
                  <a:schemeClr val="bg1">
                    <a:lumMod val="50000"/>
                  </a:schemeClr>
                </a:solidFill>
                <a:latin typeface="Trebuchet MS" panose="020B0603020202020204" pitchFamily="34" charset="0"/>
                <a:hlinkClick r:id="rId11" action="ppaction://hlinksldjump">
                  <a:extLst>
                    <a:ext uri="{A12FA001-AC4F-418D-AE19-62706E023703}">
                      <ahyp:hlinkClr xmlns:ahyp="http://schemas.microsoft.com/office/drawing/2018/hyperlinkcolor" val="tx"/>
                    </a:ext>
                  </a:extLst>
                </a:hlinkClick>
              </a:rPr>
              <a:t>4.2 Beweeggedrag voor de coronamaatregelen</a:t>
            </a:r>
            <a:r>
              <a:rPr lang="nl-NL" sz="1000" dirty="0">
                <a:solidFill>
                  <a:schemeClr val="bg1">
                    <a:lumMod val="50000"/>
                  </a:schemeClr>
                </a:solidFill>
                <a:latin typeface="Trebuchet MS" panose="020B0603020202020204" pitchFamily="34" charset="0"/>
              </a:rPr>
              <a:t>		p. 19</a:t>
            </a:r>
          </a:p>
          <a:p>
            <a:pPr marL="114300" lvl="1"/>
            <a:r>
              <a:rPr lang="nl-NL" sz="1000" dirty="0">
                <a:solidFill>
                  <a:schemeClr val="bg1">
                    <a:lumMod val="50000"/>
                  </a:schemeClr>
                </a:solidFill>
                <a:latin typeface="Trebuchet MS" panose="020B0603020202020204" pitchFamily="34" charset="0"/>
                <a:hlinkClick r:id="rId12" action="ppaction://hlinksldjump">
                  <a:extLst>
                    <a:ext uri="{A12FA001-AC4F-418D-AE19-62706E023703}">
                      <ahyp:hlinkClr xmlns:ahyp="http://schemas.microsoft.com/office/drawing/2018/hyperlinkcolor" val="tx"/>
                    </a:ext>
                  </a:extLst>
                </a:hlinkClick>
              </a:rPr>
              <a:t>4.3 Referenties</a:t>
            </a:r>
            <a:r>
              <a:rPr lang="nl-NL" sz="1000" dirty="0">
                <a:solidFill>
                  <a:schemeClr val="bg1">
                    <a:lumMod val="50000"/>
                  </a:schemeClr>
                </a:solidFill>
                <a:latin typeface="Trebuchet MS" panose="020B0603020202020204" pitchFamily="34" charset="0"/>
              </a:rPr>
              <a:t>		</a:t>
            </a:r>
            <a:r>
              <a:rPr lang="nl-NL" sz="1000" dirty="0">
                <a:latin typeface="Trebuchet MS" panose="020B0603020202020204" pitchFamily="34" charset="0"/>
              </a:rPr>
              <a:t>		p. 20</a:t>
            </a:r>
          </a:p>
          <a:p>
            <a:pPr marL="114300" lvl="1"/>
            <a:endParaRPr lang="nl-NL" dirty="0"/>
          </a:p>
          <a:p>
            <a:pPr marL="114300" lvl="1"/>
            <a:endParaRPr lang="nl-NL" dirty="0"/>
          </a:p>
        </p:txBody>
      </p:sp>
      <p:sp>
        <p:nvSpPr>
          <p:cNvPr id="4" name="Tijdelijke aanduiding voor voettekst 3">
            <a:extLst>
              <a:ext uri="{FF2B5EF4-FFF2-40B4-BE49-F238E27FC236}">
                <a16:creationId xmlns:a16="http://schemas.microsoft.com/office/drawing/2014/main" id="{28DE9A67-1032-4CEB-8F55-88C76994E530}"/>
              </a:ext>
            </a:extLst>
          </p:cNvPr>
          <p:cNvSpPr>
            <a:spLocks noGrp="1"/>
          </p:cNvSpPr>
          <p:nvPr>
            <p:ph type="ftr" sz="quarter" idx="11"/>
          </p:nvPr>
        </p:nvSpPr>
        <p:spPr/>
        <p:txBody>
          <a:bodyPr/>
          <a:lstStyle/>
          <a:p>
            <a:r>
              <a:rPr lang="nl-NL" dirty="0"/>
              <a:t>NDC in coronatijd: deelnemers</a:t>
            </a:r>
          </a:p>
        </p:txBody>
      </p:sp>
      <p:sp>
        <p:nvSpPr>
          <p:cNvPr id="5" name="Tijdelijke aanduiding voor dianummer 4">
            <a:extLst>
              <a:ext uri="{FF2B5EF4-FFF2-40B4-BE49-F238E27FC236}">
                <a16:creationId xmlns:a16="http://schemas.microsoft.com/office/drawing/2014/main" id="{729F9C02-84A3-44B1-8737-745C6B5FDEA5}"/>
              </a:ext>
            </a:extLst>
          </p:cNvPr>
          <p:cNvSpPr>
            <a:spLocks noGrp="1"/>
          </p:cNvSpPr>
          <p:nvPr>
            <p:ph type="sldNum" sz="quarter" idx="12"/>
          </p:nvPr>
        </p:nvSpPr>
        <p:spPr/>
        <p:txBody>
          <a:bodyPr/>
          <a:lstStyle/>
          <a:p>
            <a:fld id="{960289FF-80F6-4758-8A39-AFC4980A0D1B}" type="slidenum">
              <a:rPr lang="nl-NL" smtClean="0"/>
              <a:pPr/>
              <a:t>2</a:t>
            </a:fld>
            <a:endParaRPr lang="nl-NL" dirty="0"/>
          </a:p>
        </p:txBody>
      </p:sp>
      <p:pic>
        <p:nvPicPr>
          <p:cNvPr id="7" name="Afbeelding 6" descr="Drie NDC deelnemers in het bos aan het wandelen.">
            <a:extLst>
              <a:ext uri="{FF2B5EF4-FFF2-40B4-BE49-F238E27FC236}">
                <a16:creationId xmlns:a16="http://schemas.microsoft.com/office/drawing/2014/main" id="{1B9ADF2F-06DB-4B14-A17A-1C0AAF892E60}"/>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634446" y="4017221"/>
            <a:ext cx="3265714" cy="2177143"/>
          </a:xfrm>
          <a:prstGeom prst="rect">
            <a:avLst/>
          </a:prstGeom>
        </p:spPr>
      </p:pic>
    </p:spTree>
    <p:extLst>
      <p:ext uri="{BB962C8B-B14F-4D97-AF65-F5344CB8AC3E}">
        <p14:creationId xmlns:p14="http://schemas.microsoft.com/office/powerpoint/2010/main" val="38569056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a:xfrm>
            <a:off x="628650" y="722811"/>
            <a:ext cx="7886700" cy="444138"/>
          </a:xfrm>
        </p:spPr>
        <p:txBody>
          <a:bodyPr/>
          <a:lstStyle/>
          <a:p>
            <a:r>
              <a:rPr lang="nl-NL" sz="2300" dirty="0">
                <a:latin typeface="Lucida Sans" panose="020B0602030504020204" pitchFamily="34" charset="0"/>
              </a:rPr>
              <a:t>4.3 Referenties</a:t>
            </a:r>
          </a:p>
        </p:txBody>
      </p:sp>
      <p:sp>
        <p:nvSpPr>
          <p:cNvPr id="9" name="Tijdelijke aanduiding voor tekst 8"/>
          <p:cNvSpPr>
            <a:spLocks noGrp="1"/>
          </p:cNvSpPr>
          <p:nvPr>
            <p:ph type="body" idx="1"/>
          </p:nvPr>
        </p:nvSpPr>
        <p:spPr>
          <a:xfrm>
            <a:off x="646019" y="1259457"/>
            <a:ext cx="7886700" cy="5598543"/>
          </a:xfrm>
        </p:spPr>
        <p:txBody>
          <a:bodyPr>
            <a:normAutofit/>
          </a:bodyPr>
          <a:lstStyle/>
          <a:p>
            <a:pPr marL="0" indent="0">
              <a:spcBef>
                <a:spcPts val="600"/>
              </a:spcBef>
              <a:buNone/>
            </a:pPr>
            <a:r>
              <a:rPr lang="nl-NL" sz="900" dirty="0"/>
              <a:t>Bas van de Goor Foundation (2017). </a:t>
            </a:r>
            <a:r>
              <a:rPr lang="nl-NL" sz="900" i="1" dirty="0"/>
              <a:t>Nationale Diabetes Challenge. Resultaten 2017. </a:t>
            </a:r>
            <a:r>
              <a:rPr lang="nl-NL" sz="900" dirty="0"/>
              <a:t>Arnhem: Bas van de Goor Foundation. </a:t>
            </a:r>
          </a:p>
          <a:p>
            <a:pPr marL="0" indent="0">
              <a:spcBef>
                <a:spcPts val="600"/>
              </a:spcBef>
              <a:buNone/>
            </a:pPr>
            <a:r>
              <a:rPr lang="nl-NL" sz="900" dirty="0"/>
              <a:t>NILG - Lifestyle4Health (2020). </a:t>
            </a:r>
            <a:r>
              <a:rPr lang="nl-NL" sz="900" i="1" dirty="0"/>
              <a:t>Wetenschappelijke notitie over de relaties tussen COVID-19, metabole ontregeling, weerstand en leefstijlinterventies</a:t>
            </a:r>
            <a:r>
              <a:rPr lang="nl-NL" sz="900" dirty="0"/>
              <a:t>.</a:t>
            </a:r>
          </a:p>
          <a:p>
            <a:pPr marL="0" indent="0">
              <a:spcBef>
                <a:spcPts val="600"/>
              </a:spcBef>
              <a:buNone/>
            </a:pPr>
            <a:r>
              <a:rPr lang="nl-NL" sz="900" dirty="0"/>
              <a:t>NOS (2020). </a:t>
            </a:r>
            <a:r>
              <a:rPr lang="nl-NL" sz="900" i="1" dirty="0">
                <a:hlinkClick r:id="rId2"/>
              </a:rPr>
              <a:t>Veel ouderen durven nog niet naar de sportvereniging. Er is toch angst</a:t>
            </a:r>
            <a:r>
              <a:rPr lang="nl-NL" sz="900" dirty="0">
                <a:hlinkClick r:id="rId2"/>
              </a:rPr>
              <a:t>.</a:t>
            </a:r>
            <a:r>
              <a:rPr lang="nl-NL" sz="900" dirty="0"/>
              <a:t> Gezien op: 18-09-2020. </a:t>
            </a:r>
          </a:p>
          <a:p>
            <a:pPr marL="0" indent="0">
              <a:spcBef>
                <a:spcPts val="600"/>
              </a:spcBef>
              <a:buNone/>
            </a:pPr>
            <a:r>
              <a:rPr lang="nl-NL" sz="900" dirty="0"/>
              <a:t>RIVM (2020). </a:t>
            </a:r>
            <a:r>
              <a:rPr lang="nl-NL" sz="900" i="1" u="sng" dirty="0">
                <a:hlinkClick r:id="rId3"/>
              </a:rPr>
              <a:t>Risicogroepen en COVID-19</a:t>
            </a:r>
            <a:r>
              <a:rPr lang="nl-NL" sz="900" dirty="0"/>
              <a:t>. </a:t>
            </a:r>
          </a:p>
          <a:p>
            <a:pPr marL="0" indent="0">
              <a:spcBef>
                <a:spcPts val="600"/>
              </a:spcBef>
              <a:buNone/>
            </a:pPr>
            <a:r>
              <a:rPr lang="nl-NL" sz="900" dirty="0"/>
              <a:t>Rijksoverheid (2020). </a:t>
            </a:r>
            <a:r>
              <a:rPr lang="nl-NL" sz="900" i="1" u="sng" dirty="0">
                <a:hlinkClick r:id="rId4"/>
              </a:rPr>
              <a:t>De Nederlandse maatregelen: basisregels voor iedereen</a:t>
            </a:r>
            <a:r>
              <a:rPr lang="nl-NL" sz="900" dirty="0">
                <a:hlinkClick r:id="rId4"/>
              </a:rPr>
              <a:t>.</a:t>
            </a:r>
            <a:endParaRPr lang="nl-NL" sz="900" dirty="0"/>
          </a:p>
          <a:p>
            <a:pPr marL="0" indent="0">
              <a:spcBef>
                <a:spcPts val="600"/>
              </a:spcBef>
              <a:buNone/>
            </a:pPr>
            <a:r>
              <a:rPr lang="nl-NL" sz="900" dirty="0"/>
              <a:t>Park, S., Han, K. &amp; Kang, C. (2014). Effects of exercise programs on depressive symptoms, quality of life, and self-esteem in older people. </a:t>
            </a:r>
            <a:r>
              <a:rPr lang="nl-NL" sz="900" i="1" dirty="0"/>
              <a:t>Applied Nursing Research</a:t>
            </a:r>
            <a:r>
              <a:rPr lang="nl-NL" sz="900" dirty="0"/>
              <a:t>, 27(4):219-226.</a:t>
            </a:r>
          </a:p>
          <a:p>
            <a:pPr marL="0" indent="0">
              <a:spcBef>
                <a:spcPts val="600"/>
              </a:spcBef>
              <a:buNone/>
            </a:pPr>
            <a:r>
              <a:rPr lang="nl-NL" sz="900" dirty="0"/>
              <a:t>Regeer, H., Bilo, H.J.G, &amp; Huisman, S.D.(2017). </a:t>
            </a:r>
            <a:r>
              <a:rPr lang="nl-NL" sz="900" i="1" dirty="0"/>
              <a:t>Onderzoeksrapport Nationale Diabetes Challenge 2017: Effecten van de Nationale Diabetes Challenge op de kwaliteit van leven en somatische gezondheid van mensen met diabetes mellitus type 2</a:t>
            </a:r>
            <a:r>
              <a:rPr lang="nl-NL" sz="900" dirty="0"/>
              <a:t>. Leiden: Leiden University. </a:t>
            </a:r>
          </a:p>
          <a:p>
            <a:pPr marL="0" indent="0">
              <a:spcBef>
                <a:spcPts val="600"/>
              </a:spcBef>
              <a:buNone/>
            </a:pPr>
            <a:r>
              <a:rPr lang="nl-NL" sz="900" dirty="0"/>
              <a:t>Regeer, H., </a:t>
            </a:r>
            <a:r>
              <a:rPr lang="nl-NL" sz="900" dirty="0" err="1"/>
              <a:t>Nieuwenhuijse</a:t>
            </a:r>
            <a:r>
              <a:rPr lang="nl-NL" sz="900" dirty="0"/>
              <a:t>, E.A., Vos, R.C., Flim, J., </a:t>
            </a:r>
            <a:r>
              <a:rPr lang="nl-NL" sz="900" dirty="0" err="1"/>
              <a:t>Bilo</a:t>
            </a:r>
            <a:r>
              <a:rPr lang="nl-NL" sz="900" dirty="0"/>
              <a:t>, H.J.G. &amp; Huisman, S.D. (2020). </a:t>
            </a:r>
            <a:r>
              <a:rPr lang="nl-NL" sz="900" i="1" dirty="0"/>
              <a:t>De impact van de nationale COVID-19 maatregelen op beweeggedrag, diabetesregulatie, ervaren stress, risicoperceptie en angst om besmet te worden bij mensen met diabetes</a:t>
            </a:r>
            <a:r>
              <a:rPr lang="nl-NL" sz="900" dirty="0"/>
              <a:t>. Arnhem: Bas van de Goor Foundation. </a:t>
            </a:r>
          </a:p>
          <a:p>
            <a:pPr marL="0" indent="0">
              <a:spcBef>
                <a:spcPts val="600"/>
              </a:spcBef>
              <a:buNone/>
            </a:pPr>
            <a:endParaRPr lang="nl-NL" sz="900" b="1" dirty="0">
              <a:solidFill>
                <a:srgbClr val="000000"/>
              </a:solidFill>
              <a:effectLst/>
              <a:latin typeface="Trebuchet MS" panose="020B0603020202020204" pitchFamily="34" charset="0"/>
              <a:ea typeface="Calibri" panose="020F0502020204030204" pitchFamily="34" charset="0"/>
              <a:cs typeface="Times New Roman" panose="02020603050405020304" pitchFamily="18" charset="0"/>
            </a:endParaRPr>
          </a:p>
          <a:p>
            <a:pPr marL="0" indent="0">
              <a:spcBef>
                <a:spcPts val="600"/>
              </a:spcBef>
              <a:buNone/>
            </a:pPr>
            <a:r>
              <a:rPr lang="nl-NL" sz="900" b="1" dirty="0">
                <a:solidFill>
                  <a:srgbClr val="000000"/>
                </a:solidFill>
                <a:effectLst/>
                <a:latin typeface="Trebuchet MS" panose="020B0603020202020204" pitchFamily="34" charset="0"/>
                <a:ea typeface="Calibri" panose="020F0502020204030204" pitchFamily="34" charset="0"/>
                <a:cs typeface="Times New Roman" panose="02020603050405020304" pitchFamily="18" charset="0"/>
              </a:rPr>
              <a:t>Publicaties </a:t>
            </a:r>
            <a:r>
              <a:rPr lang="nl-NL" sz="900" b="1" dirty="0" err="1">
                <a:solidFill>
                  <a:srgbClr val="000000"/>
                </a:solidFill>
                <a:effectLst/>
                <a:latin typeface="Trebuchet MS" panose="020B0603020202020204" pitchFamily="34" charset="0"/>
                <a:ea typeface="Calibri" panose="020F0502020204030204" pitchFamily="34" charset="0"/>
                <a:cs typeface="Times New Roman" panose="02020603050405020304" pitchFamily="18" charset="0"/>
              </a:rPr>
              <a:t>ZonMw</a:t>
            </a:r>
            <a:r>
              <a:rPr lang="nl-NL" sz="900" b="1" dirty="0">
                <a:solidFill>
                  <a:srgbClr val="000000"/>
                </a:solidFill>
                <a:effectLst/>
                <a:latin typeface="Trebuchet MS" panose="020B0603020202020204" pitchFamily="34" charset="0"/>
                <a:ea typeface="Calibri" panose="020F0502020204030204" pitchFamily="34" charset="0"/>
                <a:cs typeface="Times New Roman" panose="02020603050405020304" pitchFamily="18" charset="0"/>
              </a:rPr>
              <a:t>-project Aanpassing van beweegaanbod aan het ‘nieuwe normaal’</a:t>
            </a:r>
            <a:endParaRPr lang="nl-NL" sz="900" b="1" dirty="0">
              <a:effectLst/>
              <a:latin typeface="Times New Roman" panose="02020603050405020304" pitchFamily="18" charset="0"/>
              <a:ea typeface="Times New Roman" panose="02020603050405020304" pitchFamily="18" charset="0"/>
            </a:endParaRPr>
          </a:p>
          <a:p>
            <a:pPr marL="0" indent="0">
              <a:spcBef>
                <a:spcPts val="600"/>
              </a:spcBef>
              <a:buNone/>
            </a:pPr>
            <a:r>
              <a:rPr lang="en-GB" sz="900" dirty="0">
                <a:effectLst/>
                <a:latin typeface="Trebuchet MS" panose="020B0603020202020204" pitchFamily="34" charset="0"/>
                <a:ea typeface="Calibri" panose="020F0502020204030204" pitchFamily="34" charset="0"/>
                <a:cs typeface="Times New Roman" panose="02020603050405020304" pitchFamily="18" charset="0"/>
              </a:rPr>
              <a:t>Over </a:t>
            </a:r>
            <a:r>
              <a:rPr lang="en-GB" sz="900" dirty="0" err="1">
                <a:effectLst/>
                <a:latin typeface="Trebuchet MS" panose="020B0603020202020204" pitchFamily="34" charset="0"/>
                <a:ea typeface="Calibri" panose="020F0502020204030204" pitchFamily="34" charset="0"/>
                <a:cs typeface="Times New Roman" panose="02020603050405020304" pitchFamily="18" charset="0"/>
              </a:rPr>
              <a:t>Oldstars</a:t>
            </a:r>
            <a:r>
              <a:rPr lang="en-GB" sz="900" dirty="0">
                <a:effectLst/>
                <a:latin typeface="Trebuchet MS" panose="020B0603020202020204" pitchFamily="34" charset="0"/>
                <a:ea typeface="Calibri" panose="020F0502020204030204" pitchFamily="34" charset="0"/>
                <a:cs typeface="Times New Roman" panose="02020603050405020304" pitchFamily="18" charset="0"/>
              </a:rPr>
              <a:t>: </a:t>
            </a:r>
            <a:endParaRPr lang="nl-NL" sz="900" dirty="0">
              <a:effectLst/>
              <a:ea typeface="Calibri" panose="020F0502020204030204" pitchFamily="34" charset="0"/>
              <a:cs typeface="Times New Roman" panose="02020603050405020304" pitchFamily="18" charset="0"/>
            </a:endParaRPr>
          </a:p>
          <a:p>
            <a:pPr>
              <a:spcBef>
                <a:spcPts val="600"/>
              </a:spcBef>
            </a:pPr>
            <a:r>
              <a:rPr lang="nl-NL" sz="900" dirty="0">
                <a:effectLst/>
                <a:latin typeface="Trebuchet MS" panose="020B0603020202020204" pitchFamily="34" charset="0"/>
                <a:ea typeface="Calibri" panose="020F0502020204030204" pitchFamily="34" charset="0"/>
                <a:cs typeface="Times New Roman" panose="02020603050405020304" pitchFamily="18" charset="0"/>
              </a:rPr>
              <a:t>Gutter, K., Stuij, M., Floor, C., Slot-Heijs, J. &amp; Collard, D. (2021). </a:t>
            </a:r>
            <a:r>
              <a:rPr lang="nl-NL" sz="900" i="1" dirty="0" err="1">
                <a:effectLst/>
                <a:latin typeface="Trebuchet MS" panose="020B0603020202020204" pitchFamily="34" charset="0"/>
                <a:ea typeface="Times New Roman" panose="02020603050405020304" pitchFamily="18" charset="0"/>
                <a:cs typeface="Times New Roman" panose="02020603050405020304" pitchFamily="18" charset="0"/>
                <a:hlinkClick r:id="rId5"/>
              </a:rPr>
              <a:t>OldStars</a:t>
            </a:r>
            <a:r>
              <a:rPr lang="nl-NL" sz="900" i="1" dirty="0">
                <a:effectLst/>
                <a:latin typeface="Trebuchet MS" panose="020B0603020202020204" pitchFamily="34" charset="0"/>
                <a:ea typeface="Times New Roman" panose="02020603050405020304" pitchFamily="18" charset="0"/>
                <a:cs typeface="Times New Roman" panose="02020603050405020304" pitchFamily="18" charset="0"/>
                <a:hlinkClick r:id="rId5"/>
              </a:rPr>
              <a:t>: sporters en trainers over het gemis van samen sporten in tijden van corona</a:t>
            </a:r>
            <a:r>
              <a:rPr lang="nl-NL" sz="900" dirty="0">
                <a:effectLst/>
                <a:latin typeface="Trebuchet MS" panose="020B0603020202020204" pitchFamily="34" charset="0"/>
                <a:ea typeface="Times New Roman" panose="02020603050405020304" pitchFamily="18" charset="0"/>
                <a:cs typeface="Times New Roman" panose="02020603050405020304" pitchFamily="18" charset="0"/>
                <a:hlinkClick r:id="rId5"/>
              </a:rPr>
              <a:t>.</a:t>
            </a:r>
            <a:r>
              <a:rPr lang="nl-NL" sz="900" dirty="0">
                <a:effectLst/>
                <a:latin typeface="Trebuchet MS" panose="020B0603020202020204" pitchFamily="34" charset="0"/>
                <a:ea typeface="Times New Roman" panose="02020603050405020304" pitchFamily="18" charset="0"/>
                <a:cs typeface="Times New Roman" panose="02020603050405020304" pitchFamily="18" charset="0"/>
              </a:rPr>
              <a:t> </a:t>
            </a:r>
            <a:r>
              <a:rPr lang="nl-NL" sz="900" dirty="0" err="1">
                <a:effectLst/>
                <a:latin typeface="Trebuchet MS" panose="020B0603020202020204" pitchFamily="34" charset="0"/>
                <a:ea typeface="Times New Roman" panose="02020603050405020304" pitchFamily="18" charset="0"/>
                <a:cs typeface="Times New Roman" panose="02020603050405020304" pitchFamily="18" charset="0"/>
              </a:rPr>
              <a:t>Factsheet</a:t>
            </a:r>
            <a:r>
              <a:rPr lang="nl-NL" sz="900" dirty="0">
                <a:effectLst/>
                <a:latin typeface="Trebuchet MS" panose="020B0603020202020204" pitchFamily="34" charset="0"/>
                <a:ea typeface="Times New Roman" panose="02020603050405020304" pitchFamily="18" charset="0"/>
                <a:cs typeface="Times New Roman" panose="02020603050405020304" pitchFamily="18" charset="0"/>
              </a:rPr>
              <a:t> 2021/1. </a:t>
            </a:r>
            <a:r>
              <a:rPr lang="nl-NL" sz="900" dirty="0">
                <a:effectLst/>
                <a:latin typeface="Trebuchet MS" panose="020B0603020202020204" pitchFamily="34" charset="0"/>
                <a:ea typeface="Calibri" panose="020F0502020204030204" pitchFamily="34" charset="0"/>
                <a:cs typeface="Times New Roman" panose="02020603050405020304" pitchFamily="18" charset="0"/>
              </a:rPr>
              <a:t>Utrecht: Mulier Instituut.</a:t>
            </a:r>
            <a:endParaRPr lang="nl-NL" sz="900" dirty="0">
              <a:effectLst/>
              <a:ea typeface="Calibri" panose="020F0502020204030204" pitchFamily="34" charset="0"/>
              <a:cs typeface="Times New Roman" panose="02020603050405020304" pitchFamily="18" charset="0"/>
            </a:endParaRPr>
          </a:p>
          <a:p>
            <a:pPr>
              <a:spcBef>
                <a:spcPts val="600"/>
              </a:spcBef>
            </a:pPr>
            <a:r>
              <a:rPr lang="en-GB" sz="900" dirty="0">
                <a:effectLst/>
                <a:latin typeface="Trebuchet MS" panose="020B0603020202020204" pitchFamily="34" charset="0"/>
                <a:ea typeface="Calibri" panose="020F0502020204030204" pitchFamily="34" charset="0"/>
                <a:cs typeface="Times New Roman" panose="02020603050405020304" pitchFamily="18" charset="0"/>
              </a:rPr>
              <a:t>Floor, C., Slot-Heijs, J. &amp; Collard, D. (2021). </a:t>
            </a:r>
            <a:r>
              <a:rPr lang="nl-NL" sz="900" i="1" dirty="0" err="1">
                <a:effectLst/>
                <a:latin typeface="Trebuchet MS" panose="020B0603020202020204" pitchFamily="34" charset="0"/>
                <a:ea typeface="Calibri" panose="020F0502020204030204" pitchFamily="34" charset="0"/>
                <a:cs typeface="Times New Roman" panose="02020603050405020304" pitchFamily="18" charset="0"/>
                <a:hlinkClick r:id="rId6"/>
              </a:rPr>
              <a:t>OldStars</a:t>
            </a:r>
            <a:r>
              <a:rPr lang="nl-NL" sz="900" i="1" dirty="0">
                <a:effectLst/>
                <a:latin typeface="Trebuchet MS" panose="020B0603020202020204" pitchFamily="34" charset="0"/>
                <a:ea typeface="Calibri" panose="020F0502020204030204" pitchFamily="34" charset="0"/>
                <a:cs typeface="Times New Roman" panose="02020603050405020304" pitchFamily="18" charset="0"/>
                <a:hlinkClick r:id="rId6"/>
              </a:rPr>
              <a:t> in coronatijd: wensen en behoeften van deelnemers.</a:t>
            </a:r>
            <a:r>
              <a:rPr lang="nl-NL" sz="900" dirty="0">
                <a:effectLst/>
                <a:latin typeface="Trebuchet MS" panose="020B0603020202020204" pitchFamily="34" charset="0"/>
                <a:ea typeface="Calibri" panose="020F0502020204030204" pitchFamily="34" charset="0"/>
                <a:cs typeface="Times New Roman" panose="02020603050405020304" pitchFamily="18" charset="0"/>
              </a:rPr>
              <a:t> Utrecht: Mulier Instituut.</a:t>
            </a:r>
            <a:endParaRPr lang="nl-NL" sz="900" dirty="0">
              <a:effectLst/>
              <a:ea typeface="Calibri" panose="020F0502020204030204" pitchFamily="34" charset="0"/>
              <a:cs typeface="Times New Roman" panose="02020603050405020304" pitchFamily="18" charset="0"/>
            </a:endParaRPr>
          </a:p>
          <a:p>
            <a:pPr>
              <a:spcBef>
                <a:spcPts val="600"/>
              </a:spcBef>
            </a:pPr>
            <a:r>
              <a:rPr lang="nl-NL" sz="900" dirty="0">
                <a:effectLst/>
                <a:latin typeface="Trebuchet MS" panose="020B0603020202020204" pitchFamily="34" charset="0"/>
                <a:ea typeface="Calibri" panose="020F0502020204030204" pitchFamily="34" charset="0"/>
                <a:cs typeface="Times New Roman" panose="02020603050405020304" pitchFamily="18" charset="0"/>
              </a:rPr>
              <a:t>Gutter, K. &amp; Stuij, M. (2021). </a:t>
            </a:r>
            <a:r>
              <a:rPr lang="nl-NL" sz="900" i="1" dirty="0" err="1">
                <a:effectLst/>
                <a:latin typeface="Trebuchet MS" panose="020B0603020202020204" pitchFamily="34" charset="0"/>
                <a:ea typeface="Calibri" panose="020F0502020204030204" pitchFamily="34" charset="0"/>
                <a:cs typeface="Times New Roman" panose="02020603050405020304" pitchFamily="18" charset="0"/>
                <a:hlinkClick r:id="rId7"/>
              </a:rPr>
              <a:t>Oldstars</a:t>
            </a:r>
            <a:r>
              <a:rPr lang="nl-NL" sz="900" i="1" dirty="0">
                <a:effectLst/>
                <a:latin typeface="Trebuchet MS" panose="020B0603020202020204" pitchFamily="34" charset="0"/>
                <a:ea typeface="Calibri" panose="020F0502020204030204" pitchFamily="34" charset="0"/>
                <a:cs typeface="Times New Roman" panose="02020603050405020304" pitchFamily="18" charset="0"/>
                <a:hlinkClick r:id="rId7"/>
              </a:rPr>
              <a:t> over het gemis van samen koffiedrinken, ouwehoeren en sporten. Trainers en sporters over hun ervaringen, wensen en behoeften met </a:t>
            </a:r>
            <a:r>
              <a:rPr lang="nl-NL" sz="900" i="1" dirty="0" err="1">
                <a:effectLst/>
                <a:latin typeface="Trebuchet MS" panose="020B0603020202020204" pitchFamily="34" charset="0"/>
                <a:ea typeface="Calibri" panose="020F0502020204030204" pitchFamily="34" charset="0"/>
                <a:cs typeface="Times New Roman" panose="02020603050405020304" pitchFamily="18" charset="0"/>
                <a:hlinkClick r:id="rId7"/>
              </a:rPr>
              <a:t>walking</a:t>
            </a:r>
            <a:r>
              <a:rPr lang="nl-NL" sz="900" i="1" dirty="0">
                <a:effectLst/>
                <a:latin typeface="Trebuchet MS" panose="020B0603020202020204" pitchFamily="34" charset="0"/>
                <a:ea typeface="Calibri" panose="020F0502020204030204" pitchFamily="34" charset="0"/>
                <a:cs typeface="Times New Roman" panose="02020603050405020304" pitchFamily="18" charset="0"/>
                <a:hlinkClick r:id="rId7"/>
              </a:rPr>
              <a:t> </a:t>
            </a:r>
            <a:r>
              <a:rPr lang="nl-NL" sz="900" i="1" dirty="0" err="1">
                <a:effectLst/>
                <a:latin typeface="Trebuchet MS" panose="020B0603020202020204" pitchFamily="34" charset="0"/>
                <a:ea typeface="Calibri" panose="020F0502020204030204" pitchFamily="34" charset="0"/>
                <a:cs typeface="Times New Roman" panose="02020603050405020304" pitchFamily="18" charset="0"/>
                <a:hlinkClick r:id="rId7"/>
              </a:rPr>
              <a:t>sports</a:t>
            </a:r>
            <a:r>
              <a:rPr lang="nl-NL" sz="900" i="1" dirty="0">
                <a:effectLst/>
                <a:latin typeface="Trebuchet MS" panose="020B0603020202020204" pitchFamily="34" charset="0"/>
                <a:ea typeface="Calibri" panose="020F0502020204030204" pitchFamily="34" charset="0"/>
                <a:cs typeface="Times New Roman" panose="02020603050405020304" pitchFamily="18" charset="0"/>
                <a:hlinkClick r:id="rId7"/>
              </a:rPr>
              <a:t> in tijden van corona.</a:t>
            </a:r>
            <a:r>
              <a:rPr lang="nl-NL" sz="900" dirty="0">
                <a:effectLst/>
                <a:latin typeface="Trebuchet MS" panose="020B0603020202020204" pitchFamily="34" charset="0"/>
                <a:ea typeface="Calibri" panose="020F0502020204030204" pitchFamily="34" charset="0"/>
                <a:cs typeface="Times New Roman" panose="02020603050405020304" pitchFamily="18" charset="0"/>
              </a:rPr>
              <a:t> Utrecht: Mulier Instituut.</a:t>
            </a:r>
            <a:endParaRPr lang="nl-NL" sz="900" dirty="0">
              <a:effectLst/>
              <a:ea typeface="Calibri" panose="020F0502020204030204" pitchFamily="34" charset="0"/>
              <a:cs typeface="Times New Roman" panose="02020603050405020304" pitchFamily="18" charset="0"/>
            </a:endParaRPr>
          </a:p>
          <a:p>
            <a:pPr marL="0" indent="0">
              <a:spcBef>
                <a:spcPts val="600"/>
              </a:spcBef>
              <a:buNone/>
            </a:pPr>
            <a:r>
              <a:rPr lang="nl-NL" sz="900" dirty="0">
                <a:effectLst/>
                <a:latin typeface="Trebuchet MS" panose="020B0603020202020204" pitchFamily="34" charset="0"/>
                <a:ea typeface="Calibri" panose="020F0502020204030204" pitchFamily="34" charset="0"/>
                <a:cs typeface="Times New Roman" panose="02020603050405020304" pitchFamily="18" charset="0"/>
              </a:rPr>
              <a:t>Over de Nationale Diabetes Challenge Light: </a:t>
            </a:r>
            <a:endParaRPr lang="nl-NL" sz="900" dirty="0">
              <a:effectLst/>
              <a:ea typeface="Calibri" panose="020F0502020204030204" pitchFamily="34" charset="0"/>
              <a:cs typeface="Times New Roman" panose="02020603050405020304" pitchFamily="18" charset="0"/>
            </a:endParaRPr>
          </a:p>
          <a:p>
            <a:pPr>
              <a:spcBef>
                <a:spcPts val="600"/>
              </a:spcBef>
            </a:pPr>
            <a:r>
              <a:rPr lang="nl-NL" sz="900" dirty="0">
                <a:effectLst/>
                <a:latin typeface="Trebuchet MS" panose="020B0603020202020204" pitchFamily="34" charset="0"/>
                <a:ea typeface="Calibri" panose="020F0502020204030204" pitchFamily="34" charset="0"/>
                <a:cs typeface="Times New Roman" panose="02020603050405020304" pitchFamily="18" charset="0"/>
              </a:rPr>
              <a:t>Dellas, V., Collard, D., Floor, C., Slot-Heijs, J. &amp; Stuij, M. (2021). </a:t>
            </a:r>
            <a:r>
              <a:rPr lang="nl-NL" sz="900" i="1" dirty="0">
                <a:effectLst/>
                <a:latin typeface="Trebuchet MS" panose="020B0603020202020204" pitchFamily="34" charset="0"/>
                <a:ea typeface="Calibri" panose="020F0502020204030204" pitchFamily="34" charset="0"/>
                <a:cs typeface="Times New Roman" panose="02020603050405020304" pitchFamily="18" charset="0"/>
                <a:hlinkClick r:id="rId8"/>
              </a:rPr>
              <a:t>Nationale Diabetes Challenge Light: Ervaringen met een aangepast wandelinitiatief als gevolg van de coronamaatregelen in 2020.</a:t>
            </a:r>
            <a:r>
              <a:rPr lang="nl-NL" sz="900" i="1" dirty="0">
                <a:effectLst/>
                <a:latin typeface="Trebuchet MS" panose="020B0603020202020204" pitchFamily="34" charset="0"/>
                <a:ea typeface="Calibri" panose="020F0502020204030204" pitchFamily="34" charset="0"/>
                <a:cs typeface="Times New Roman" panose="02020603050405020304" pitchFamily="18" charset="0"/>
              </a:rPr>
              <a:t> </a:t>
            </a:r>
            <a:r>
              <a:rPr lang="nl-NL" sz="900" dirty="0" err="1">
                <a:effectLst/>
                <a:latin typeface="Trebuchet MS" panose="020B0603020202020204" pitchFamily="34" charset="0"/>
                <a:ea typeface="Calibri" panose="020F0502020204030204" pitchFamily="34" charset="0"/>
                <a:cs typeface="Times New Roman" panose="02020603050405020304" pitchFamily="18" charset="0"/>
              </a:rPr>
              <a:t>Factsheet</a:t>
            </a:r>
            <a:r>
              <a:rPr lang="nl-NL" sz="900" dirty="0">
                <a:effectLst/>
                <a:latin typeface="Trebuchet MS" panose="020B0603020202020204" pitchFamily="34" charset="0"/>
                <a:ea typeface="Calibri" panose="020F0502020204030204" pitchFamily="34" charset="0"/>
                <a:cs typeface="Times New Roman" panose="02020603050405020304" pitchFamily="18" charset="0"/>
              </a:rPr>
              <a:t> 2021/3. Utrecht: Mulier Instituut.</a:t>
            </a:r>
          </a:p>
          <a:p>
            <a:pPr>
              <a:spcBef>
                <a:spcPts val="600"/>
              </a:spcBef>
            </a:pPr>
            <a:r>
              <a:rPr lang="en-GB" sz="900" dirty="0">
                <a:effectLst/>
                <a:latin typeface="Trebuchet MS" panose="020B0603020202020204" pitchFamily="34" charset="0"/>
                <a:ea typeface="Calibri" panose="020F0502020204030204" pitchFamily="34" charset="0"/>
                <a:cs typeface="Times New Roman" panose="02020603050405020304" pitchFamily="18" charset="0"/>
              </a:rPr>
              <a:t>Floor, C., Slot-Heijs, J. &amp; Collard, D. (2020). </a:t>
            </a:r>
            <a:r>
              <a:rPr lang="nl-NL" sz="900" i="1" dirty="0">
                <a:effectLst/>
                <a:latin typeface="Trebuchet MS" panose="020B0603020202020204" pitchFamily="34" charset="0"/>
                <a:ea typeface="Calibri" panose="020F0502020204030204" pitchFamily="34" charset="0"/>
                <a:cs typeface="Times New Roman" panose="02020603050405020304" pitchFamily="18" charset="0"/>
                <a:hlinkClick r:id="rId9"/>
              </a:rPr>
              <a:t>Nationale Diabetes Challenge in coronatijd: wensen en behoeften van deelnemers.</a:t>
            </a:r>
            <a:r>
              <a:rPr lang="nl-NL" sz="900" i="1" dirty="0">
                <a:effectLst/>
                <a:latin typeface="Trebuchet MS" panose="020B0603020202020204" pitchFamily="34" charset="0"/>
                <a:ea typeface="Calibri" panose="020F0502020204030204" pitchFamily="34" charset="0"/>
                <a:cs typeface="Times New Roman" panose="02020603050405020304" pitchFamily="18" charset="0"/>
              </a:rPr>
              <a:t> </a:t>
            </a:r>
            <a:r>
              <a:rPr lang="nl-NL" sz="900" dirty="0">
                <a:effectLst/>
                <a:latin typeface="Trebuchet MS" panose="020B0603020202020204" pitchFamily="34" charset="0"/>
                <a:ea typeface="Calibri" panose="020F0502020204030204" pitchFamily="34" charset="0"/>
                <a:cs typeface="Times New Roman" panose="02020603050405020304" pitchFamily="18" charset="0"/>
              </a:rPr>
              <a:t>Utrecht: Mulier Instituut. </a:t>
            </a:r>
            <a:endParaRPr lang="nl-NL" sz="900" dirty="0">
              <a:effectLst/>
              <a:ea typeface="Calibri" panose="020F0502020204030204" pitchFamily="34" charset="0"/>
              <a:cs typeface="Times New Roman" panose="02020603050405020304" pitchFamily="18" charset="0"/>
            </a:endParaRPr>
          </a:p>
          <a:p>
            <a:pPr>
              <a:spcBef>
                <a:spcPts val="600"/>
              </a:spcBef>
            </a:pPr>
            <a:r>
              <a:rPr lang="nl-NL" sz="900" dirty="0">
                <a:effectLst/>
                <a:latin typeface="Trebuchet MS" panose="020B0603020202020204" pitchFamily="34" charset="0"/>
                <a:ea typeface="Calibri" panose="020F0502020204030204" pitchFamily="34" charset="0"/>
                <a:cs typeface="Times New Roman" panose="02020603050405020304" pitchFamily="18" charset="0"/>
              </a:rPr>
              <a:t>Dellas, V. &amp; Stuij, M. (2020). </a:t>
            </a:r>
            <a:r>
              <a:rPr lang="nl-NL" sz="900" i="1" dirty="0">
                <a:effectLst/>
                <a:latin typeface="Trebuchet MS" panose="020B0603020202020204" pitchFamily="34" charset="0"/>
                <a:ea typeface="Calibri" panose="020F0502020204030204" pitchFamily="34" charset="0"/>
                <a:cs typeface="Times New Roman" panose="02020603050405020304" pitchFamily="18" charset="0"/>
                <a:hlinkClick r:id="rId10"/>
              </a:rPr>
              <a:t>Wandelen op anderhalve meter afstand. Een kwalitatief onderzoek naar ervaringen van deelnemers en professionals met de Nationale Diabetes Challenge Light in tijden van corona</a:t>
            </a:r>
            <a:r>
              <a:rPr lang="nl-NL" sz="900" dirty="0">
                <a:effectLst/>
                <a:latin typeface="Trebuchet MS" panose="020B0603020202020204" pitchFamily="34" charset="0"/>
                <a:ea typeface="Calibri" panose="020F0502020204030204" pitchFamily="34" charset="0"/>
                <a:cs typeface="Times New Roman" panose="02020603050405020304" pitchFamily="18" charset="0"/>
                <a:hlinkClick r:id="rId10"/>
              </a:rPr>
              <a:t>. </a:t>
            </a:r>
            <a:r>
              <a:rPr lang="nl-NL" sz="900" dirty="0">
                <a:effectLst/>
                <a:latin typeface="Trebuchet MS" panose="020B0603020202020204" pitchFamily="34" charset="0"/>
                <a:ea typeface="Calibri" panose="020F0502020204030204" pitchFamily="34" charset="0"/>
                <a:cs typeface="Times New Roman" panose="02020603050405020304" pitchFamily="18" charset="0"/>
              </a:rPr>
              <a:t>Utrecht: Mulier Instituut.</a:t>
            </a:r>
            <a:endParaRPr lang="nl-NL" sz="900" dirty="0">
              <a:effectLst/>
              <a:ea typeface="Calibri" panose="020F0502020204030204" pitchFamily="34" charset="0"/>
              <a:cs typeface="Times New Roman" panose="02020603050405020304" pitchFamily="18" charset="0"/>
            </a:endParaRPr>
          </a:p>
          <a:p>
            <a:pPr marL="0" indent="0">
              <a:buNone/>
            </a:pPr>
            <a:endParaRPr lang="nl-NL" sz="900" dirty="0"/>
          </a:p>
          <a:p>
            <a:pPr marL="0" indent="0">
              <a:buNone/>
            </a:pPr>
            <a:endParaRPr lang="nl-NL" sz="900" dirty="0"/>
          </a:p>
          <a:p>
            <a:pPr marL="0" indent="0">
              <a:buNone/>
            </a:pPr>
            <a:endParaRPr lang="nl-NL" sz="900" dirty="0"/>
          </a:p>
        </p:txBody>
      </p:sp>
      <p:sp>
        <p:nvSpPr>
          <p:cNvPr id="5" name="Tijdelijke aanduiding voor voettekst 4"/>
          <p:cNvSpPr>
            <a:spLocks noGrp="1"/>
          </p:cNvSpPr>
          <p:nvPr>
            <p:ph type="ftr" sz="quarter" idx="11"/>
          </p:nvPr>
        </p:nvSpPr>
        <p:spPr/>
        <p:txBody>
          <a:bodyPr/>
          <a:lstStyle/>
          <a:p>
            <a:r>
              <a:rPr lang="nl-NL" dirty="0"/>
              <a:t>NDC in coronatijd: deelnemers</a:t>
            </a:r>
          </a:p>
        </p:txBody>
      </p:sp>
      <p:sp>
        <p:nvSpPr>
          <p:cNvPr id="6" name="Tijdelijke aanduiding voor dianummer 5"/>
          <p:cNvSpPr>
            <a:spLocks noGrp="1"/>
          </p:cNvSpPr>
          <p:nvPr>
            <p:ph type="sldNum" sz="quarter" idx="12"/>
          </p:nvPr>
        </p:nvSpPr>
        <p:spPr/>
        <p:txBody>
          <a:bodyPr/>
          <a:lstStyle/>
          <a:p>
            <a:fld id="{960289FF-80F6-4758-8A39-AFC4980A0D1B}" type="slidenum">
              <a:rPr lang="nl-NL" smtClean="0"/>
              <a:pPr/>
              <a:t>20</a:t>
            </a:fld>
            <a:endParaRPr lang="nl-NL" dirty="0"/>
          </a:p>
        </p:txBody>
      </p:sp>
    </p:spTree>
    <p:extLst>
      <p:ext uri="{BB962C8B-B14F-4D97-AF65-F5344CB8AC3E}">
        <p14:creationId xmlns:p14="http://schemas.microsoft.com/office/powerpoint/2010/main" val="32709483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jdelijke aanduiding voor tekst 11"/>
          <p:cNvSpPr>
            <a:spLocks noGrp="1"/>
          </p:cNvSpPr>
          <p:nvPr>
            <p:ph type="body" sz="quarter" idx="14"/>
          </p:nvPr>
        </p:nvSpPr>
        <p:spPr>
          <a:xfrm>
            <a:off x="478703" y="6535900"/>
            <a:ext cx="1610073" cy="287856"/>
          </a:xfrm>
        </p:spPr>
        <p:txBody>
          <a:bodyPr>
            <a:noAutofit/>
          </a:bodyPr>
          <a:lstStyle/>
          <a:p>
            <a:r>
              <a:rPr lang="nl-NL" dirty="0"/>
              <a:t>Januari 2021</a:t>
            </a:r>
          </a:p>
        </p:txBody>
      </p:sp>
      <p:sp>
        <p:nvSpPr>
          <p:cNvPr id="3" name="Rechthoek 2"/>
          <p:cNvSpPr/>
          <p:nvPr/>
        </p:nvSpPr>
        <p:spPr>
          <a:xfrm>
            <a:off x="0" y="1627539"/>
            <a:ext cx="9144000" cy="2087593"/>
          </a:xfrm>
          <a:prstGeom prst="rect">
            <a:avLst/>
          </a:prstGeom>
          <a:solidFill>
            <a:schemeClr val="accent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4" name="Tijdelijke aanduiding voor tekst 13"/>
          <p:cNvSpPr>
            <a:spLocks noGrp="1"/>
          </p:cNvSpPr>
          <p:nvPr>
            <p:ph type="body" sz="quarter" idx="16"/>
          </p:nvPr>
        </p:nvSpPr>
        <p:spPr>
          <a:xfrm>
            <a:off x="0" y="2645457"/>
            <a:ext cx="5199622" cy="1069675"/>
          </a:xfrm>
        </p:spPr>
        <p:txBody>
          <a:bodyPr>
            <a:normAutofit/>
          </a:bodyPr>
          <a:lstStyle/>
          <a:p>
            <a:pPr algn="l">
              <a:lnSpc>
                <a:spcPct val="100000"/>
              </a:lnSpc>
            </a:pPr>
            <a:r>
              <a:rPr lang="nl-NL" sz="1500" dirty="0">
                <a:solidFill>
                  <a:schemeClr val="bg1"/>
                </a:solidFill>
              </a:rPr>
              <a:t>www.mulierinstituut.nl</a:t>
            </a:r>
          </a:p>
          <a:p>
            <a:pPr algn="l">
              <a:lnSpc>
                <a:spcPct val="100000"/>
              </a:lnSpc>
            </a:pPr>
            <a:r>
              <a:rPr lang="nl-NL" sz="1500" dirty="0">
                <a:solidFill>
                  <a:schemeClr val="bg1"/>
                </a:solidFill>
              </a:rPr>
              <a:t>@mulierinstituut</a:t>
            </a:r>
          </a:p>
          <a:p>
            <a:pPr algn="l">
              <a:lnSpc>
                <a:spcPct val="100000"/>
              </a:lnSpc>
            </a:pPr>
            <a:r>
              <a:rPr lang="nl-NL" sz="1500" dirty="0">
                <a:solidFill>
                  <a:schemeClr val="bg1"/>
                </a:solidFill>
              </a:rPr>
              <a:t>(030) 721 02 20</a:t>
            </a:r>
          </a:p>
          <a:p>
            <a:pPr algn="l">
              <a:lnSpc>
                <a:spcPct val="150000"/>
              </a:lnSpc>
            </a:pPr>
            <a:endParaRPr lang="nl-NL" dirty="0">
              <a:solidFill>
                <a:schemeClr val="bg1"/>
              </a:solidFill>
            </a:endParaRPr>
          </a:p>
        </p:txBody>
      </p:sp>
      <p:pic>
        <p:nvPicPr>
          <p:cNvPr id="4" name="Afbeelding 3">
            <a:extLst>
              <a:ext uri="{FF2B5EF4-FFF2-40B4-BE49-F238E27FC236}">
                <a16:creationId xmlns:a16="http://schemas.microsoft.com/office/drawing/2014/main" id="{F96EC530-60AF-4573-BB86-6331AE48B6F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6977" y="4577503"/>
            <a:ext cx="2297927" cy="1726788"/>
          </a:xfrm>
          <a:prstGeom prst="rect">
            <a:avLst/>
          </a:prstGeom>
        </p:spPr>
      </p:pic>
      <p:pic>
        <p:nvPicPr>
          <p:cNvPr id="5" name="Picture 2">
            <a:extLst>
              <a:ext uri="{FF2B5EF4-FFF2-40B4-BE49-F238E27FC236}">
                <a16:creationId xmlns:a16="http://schemas.microsoft.com/office/drawing/2014/main" id="{46C5BC2F-BF2A-4CF6-91E9-FF9F22FAF45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66931" y="258293"/>
            <a:ext cx="1391858" cy="337574"/>
          </a:xfrm>
          <a:prstGeom prst="rect">
            <a:avLst/>
          </a:prstGeom>
          <a:noFill/>
          <a:extLst>
            <a:ext uri="{909E8E84-426E-40DD-AFC4-6F175D3DCCD1}">
              <a14:hiddenFill xmlns:a14="http://schemas.microsoft.com/office/drawing/2010/main">
                <a:solidFill>
                  <a:srgbClr val="FFFFFF"/>
                </a:solidFill>
              </a14:hiddenFill>
            </a:ext>
          </a:extLst>
        </p:spPr>
      </p:pic>
      <p:sp>
        <p:nvSpPr>
          <p:cNvPr id="6" name="Tekstvak 5">
            <a:extLst>
              <a:ext uri="{FF2B5EF4-FFF2-40B4-BE49-F238E27FC236}">
                <a16:creationId xmlns:a16="http://schemas.microsoft.com/office/drawing/2014/main" id="{F136C872-286D-4C64-9575-5AC32F22918E}"/>
              </a:ext>
            </a:extLst>
          </p:cNvPr>
          <p:cNvSpPr txBox="1"/>
          <p:nvPr/>
        </p:nvSpPr>
        <p:spPr>
          <a:xfrm>
            <a:off x="166977" y="296275"/>
            <a:ext cx="2899954" cy="261610"/>
          </a:xfrm>
          <a:prstGeom prst="rect">
            <a:avLst/>
          </a:prstGeom>
          <a:noFill/>
        </p:spPr>
        <p:txBody>
          <a:bodyPr wrap="square" rtlCol="0">
            <a:spAutoFit/>
          </a:bodyPr>
          <a:lstStyle/>
          <a:p>
            <a:r>
              <a:rPr lang="nl-NL" sz="1100" dirty="0">
                <a:latin typeface="Trebuchet MS" panose="020B0603020202020204" pitchFamily="34" charset="0"/>
              </a:rPr>
              <a:t>Dit project wordt mogelijk gemaakt door:</a:t>
            </a:r>
          </a:p>
        </p:txBody>
      </p:sp>
    </p:spTree>
    <p:extLst>
      <p:ext uri="{BB962C8B-B14F-4D97-AF65-F5344CB8AC3E}">
        <p14:creationId xmlns:p14="http://schemas.microsoft.com/office/powerpoint/2010/main" val="12266511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0000"/>
            <a:lum/>
          </a:blip>
          <a:srcRect/>
          <a:stretch>
            <a:fillRect l="-6000" r="-6000" b="-6000"/>
          </a:stretch>
        </a:blip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1. Inleiding</a:t>
            </a:r>
          </a:p>
        </p:txBody>
      </p:sp>
      <p:sp>
        <p:nvSpPr>
          <p:cNvPr id="6" name="Tijdelijke aanduiding voor tekst 5"/>
          <p:cNvSpPr>
            <a:spLocks noGrp="1"/>
          </p:cNvSpPr>
          <p:nvPr>
            <p:ph type="body" sz="quarter" idx="15"/>
          </p:nvPr>
        </p:nvSpPr>
        <p:spPr/>
        <p:txBody>
          <a:bodyPr/>
          <a:lstStyle/>
          <a:p>
            <a:pPr algn="ctr"/>
            <a:r>
              <a:rPr lang="nl-NL" dirty="0"/>
              <a:t>NDC in coronatijd: deelnemers</a:t>
            </a:r>
          </a:p>
        </p:txBody>
      </p:sp>
    </p:spTree>
    <p:extLst>
      <p:ext uri="{BB962C8B-B14F-4D97-AF65-F5344CB8AC3E}">
        <p14:creationId xmlns:p14="http://schemas.microsoft.com/office/powerpoint/2010/main" val="13844360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8650" y="733245"/>
            <a:ext cx="7886700" cy="413133"/>
          </a:xfrm>
        </p:spPr>
        <p:txBody>
          <a:bodyPr>
            <a:normAutofit/>
          </a:bodyPr>
          <a:lstStyle/>
          <a:p>
            <a:r>
              <a:rPr lang="nl-NL" sz="2300" dirty="0">
                <a:latin typeface="Lucida Sans" panose="020B0602030504020204" pitchFamily="34" charset="0"/>
              </a:rPr>
              <a:t>1. Inleiding</a:t>
            </a:r>
          </a:p>
        </p:txBody>
      </p:sp>
      <p:sp>
        <p:nvSpPr>
          <p:cNvPr id="6" name="Tijdelijke aanduiding voor inhoud 5"/>
          <p:cNvSpPr>
            <a:spLocks noGrp="1"/>
          </p:cNvSpPr>
          <p:nvPr>
            <p:ph sz="half" idx="1"/>
          </p:nvPr>
        </p:nvSpPr>
        <p:spPr>
          <a:xfrm>
            <a:off x="628649" y="1280158"/>
            <a:ext cx="4000499" cy="5320147"/>
          </a:xfrm>
        </p:spPr>
        <p:txBody>
          <a:bodyPr>
            <a:noAutofit/>
          </a:bodyPr>
          <a:lstStyle/>
          <a:p>
            <a:pPr marL="0" indent="0">
              <a:lnSpc>
                <a:spcPts val="1400"/>
              </a:lnSpc>
              <a:buNone/>
            </a:pPr>
            <a:r>
              <a:rPr lang="nl-NL" sz="900" dirty="0"/>
              <a:t>Sinds maart 2020 gelden in Nederland maatregelen om de verspreiding van het coronavirus tegen te gaan. In de periode van 16 maart tot en met 11 mei bevond Nederland zich in een ‘intelligente </a:t>
            </a:r>
            <a:r>
              <a:rPr lang="nl-NL" sz="900" dirty="0" err="1"/>
              <a:t>lockdown</a:t>
            </a:r>
            <a:r>
              <a:rPr lang="nl-NL" sz="900" dirty="0"/>
              <a:t>’. De overheid adviseerde om zoveel mogelijk thuis te blijven, sportgelegenheden waren gesloten en bijeenkomsten werden afgelast. Na 11 mei werden de maatregelen versoepeld en werden sport- en beweegactiviteiten in groepsverband geleidelijk weer opgestart. In oktober heeft de overheid de coronamaatregelen weer aangescherpt. Halverwege oktober zijn teamsporten voor volwassenen stil komen te liggen, moesten onnodige reisbewegingen worden vermeden en mocht een gezelschap in de buitenlucht uit niet meer dan vier (en later twee) volwassenen bestaan.</a:t>
            </a:r>
          </a:p>
          <a:p>
            <a:pPr marL="0" indent="0">
              <a:lnSpc>
                <a:spcPts val="1400"/>
              </a:lnSpc>
              <a:buNone/>
            </a:pPr>
            <a:r>
              <a:rPr lang="nl-NL" sz="900" dirty="0"/>
              <a:t>De in Nederland geldende coronamaatregelen hebben impact op de samenleving als geheel, maar in het bijzonder op mensen met een kwetsbare gezondheid, ouderen en mensen met een onderliggende aandoening. Zij worden geadviseerd extra voorzichtig te zijn en voldoende afstand te houden van anderen (Rijksoverheid, 2020; RIVM, 2020). Onderzoek toont aan en experts benadrukken dat een gezonde leefstijl, met voldoende beweging, voor mensen met een kwetsbare gezondheid juist in coronatijd belangrijk is (NILG, 2020). Ook in het advies van de overheid klinkt het belang van bewegen in de coronatijd door. Bewegen is niet alleen van belang voor fysieke gezondheid, maar ook voor de sociale gezondheid van ouderen (Park et al., 2014) en mensen met chronische aandoening (Regeer et al., 2017). Het kan voor deze groepen een uitdaging zijn om in dit spanningsveld tussen voldoende beweging en het voorkomen van ziekte door het coronavirus te navigeren.</a:t>
            </a:r>
          </a:p>
        </p:txBody>
      </p:sp>
      <p:sp>
        <p:nvSpPr>
          <p:cNvPr id="7" name="Tijdelijke aanduiding voor inhoud 6"/>
          <p:cNvSpPr>
            <a:spLocks noGrp="1"/>
          </p:cNvSpPr>
          <p:nvPr>
            <p:ph sz="half" idx="2"/>
          </p:nvPr>
        </p:nvSpPr>
        <p:spPr>
          <a:xfrm>
            <a:off x="4629149" y="1242203"/>
            <a:ext cx="4105548" cy="5358101"/>
          </a:xfrm>
        </p:spPr>
        <p:txBody>
          <a:bodyPr>
            <a:noAutofit/>
          </a:bodyPr>
          <a:lstStyle/>
          <a:p>
            <a:pPr marL="0" indent="0">
              <a:lnSpc>
                <a:spcPts val="1200"/>
              </a:lnSpc>
              <a:buNone/>
            </a:pPr>
            <a:r>
              <a:rPr lang="nl-NL" sz="900" b="1" dirty="0"/>
              <a:t>Nationale Diabetes Challenge Light 2020</a:t>
            </a:r>
          </a:p>
          <a:p>
            <a:pPr marL="0" indent="0">
              <a:lnSpc>
                <a:spcPts val="1400"/>
              </a:lnSpc>
              <a:spcBef>
                <a:spcPts val="0"/>
              </a:spcBef>
              <a:buNone/>
            </a:pPr>
            <a:r>
              <a:rPr lang="nl-NL" sz="900" dirty="0"/>
              <a:t>Het doel van de jaarlijkse Nationale Diabetes Challenge is mensen met (een verhoogd risico op) diabetes type 2 en/of andere chronische aandoeningen structureel meer te laten bewegen om zo een bijdrage te leveren aan de kwaliteit van leven en fysieke gezondheid. </a:t>
            </a:r>
          </a:p>
          <a:p>
            <a:pPr marL="0" indent="0">
              <a:lnSpc>
                <a:spcPts val="1400"/>
              </a:lnSpc>
              <a:buNone/>
            </a:pPr>
            <a:r>
              <a:rPr lang="nl-NL" sz="900" dirty="0"/>
              <a:t>Met wekelijkse </a:t>
            </a:r>
            <a:r>
              <a:rPr lang="nl-NL" sz="900" dirty="0" err="1"/>
              <a:t>groepswandelbijeenkomsten</a:t>
            </a:r>
            <a:r>
              <a:rPr lang="nl-NL" sz="900" dirty="0"/>
              <a:t>, georganiseerd en uitgevoerd door verschillende zorg- en sportprofessionals en lokale overheden, wordt in de eigen woonplaats of wijk gewerkt aan de gezondheid en het welzijn van deelnemers. De NDC heeft een groot bereik, met in 2019 ruim 5.200 deelnemers op ruim 220 locaties in Nederland, en heeft de erkenning ‘goed onderbouwd’ in de database voor erkende sport- en beweeginterventies. </a:t>
            </a:r>
          </a:p>
          <a:p>
            <a:pPr marL="0" indent="0">
              <a:lnSpc>
                <a:spcPts val="1400"/>
              </a:lnSpc>
              <a:buNone/>
            </a:pPr>
            <a:r>
              <a:rPr lang="nl-NL" sz="900" b="1" dirty="0"/>
              <a:t>Maatregelen NDC in coronatijd</a:t>
            </a:r>
            <a:br>
              <a:rPr lang="nl-NL" sz="900" dirty="0"/>
            </a:br>
            <a:r>
              <a:rPr lang="nl-NL" sz="900" dirty="0"/>
              <a:t>Vanwege de geldende coronamaatregelen is de NDC dit jaar aangepast naar een ‘Light’ versie. De Bas van de Goor Foundation, organisator van de NDC, heeft de </a:t>
            </a:r>
            <a:r>
              <a:rPr lang="nl-NL" sz="900" dirty="0" err="1"/>
              <a:t>challenge</a:t>
            </a:r>
            <a:r>
              <a:rPr lang="nl-NL" sz="900" dirty="0"/>
              <a:t> verplaatst naar het najaar (vanwege de intelligente </a:t>
            </a:r>
            <a:r>
              <a:rPr lang="nl-NL" sz="900" dirty="0" err="1"/>
              <a:t>lockdown</a:t>
            </a:r>
            <a:r>
              <a:rPr lang="nl-NL" sz="900" dirty="0"/>
              <a:t>*) en de NDC Light is dit jaar 10 weken in plaats van 20 weken. </a:t>
            </a:r>
          </a:p>
          <a:p>
            <a:pPr marL="0" indent="0">
              <a:lnSpc>
                <a:spcPts val="1400"/>
              </a:lnSpc>
              <a:buNone/>
            </a:pPr>
            <a:r>
              <a:rPr lang="nl-NL" sz="900" dirty="0"/>
              <a:t>Dit onderzoek is uitgevoerd in augustus 2020. Op dat moment waren de coronamaatregelen relatief soepel en konden groepsactiviteiten doorgang vinden. Later in 2020 zijn nieuwe maatregelen van kracht geworden waarin bepaald is dat in de buitenlucht maximaal vier (en later twee) personen samen mochten sporten en bewegen. Bij het lezen van de resultaten dient rekening te worden gehouden dat op moment van vragen </a:t>
            </a:r>
            <a:r>
              <a:rPr lang="nl-NL" sz="900" dirty="0" err="1"/>
              <a:t>groepswandelbijeenkomsten</a:t>
            </a:r>
            <a:r>
              <a:rPr lang="nl-NL" sz="900" dirty="0"/>
              <a:t> wel mochten plaatsvinden.</a:t>
            </a:r>
          </a:p>
          <a:p>
            <a:pPr marL="0" indent="0">
              <a:lnSpc>
                <a:spcPts val="1400"/>
              </a:lnSpc>
              <a:spcBef>
                <a:spcPts val="0"/>
              </a:spcBef>
              <a:buNone/>
            </a:pPr>
            <a:endParaRPr lang="nl-NL" sz="900" b="1" dirty="0"/>
          </a:p>
          <a:p>
            <a:pPr marL="0" indent="0">
              <a:lnSpc>
                <a:spcPts val="1400"/>
              </a:lnSpc>
              <a:spcBef>
                <a:spcPts val="0"/>
              </a:spcBef>
              <a:buNone/>
            </a:pPr>
            <a:endParaRPr lang="nl-NL" sz="900" b="1" dirty="0"/>
          </a:p>
          <a:p>
            <a:pPr marL="0" indent="0">
              <a:lnSpc>
                <a:spcPts val="1400"/>
              </a:lnSpc>
              <a:buNone/>
            </a:pPr>
            <a:endParaRPr lang="nl-NL" sz="900" dirty="0"/>
          </a:p>
          <a:p>
            <a:pPr marL="0" indent="0">
              <a:lnSpc>
                <a:spcPts val="1200"/>
              </a:lnSpc>
              <a:buNone/>
            </a:pPr>
            <a:r>
              <a:rPr lang="nl-NL" sz="900" dirty="0"/>
              <a:t> </a:t>
            </a:r>
          </a:p>
          <a:p>
            <a:pPr marL="0" indent="0">
              <a:buNone/>
            </a:pPr>
            <a:endParaRPr lang="nl-NL" sz="900" dirty="0"/>
          </a:p>
        </p:txBody>
      </p:sp>
      <p:sp>
        <p:nvSpPr>
          <p:cNvPr id="4" name="Tijdelijke aanduiding voor voettekst 3"/>
          <p:cNvSpPr>
            <a:spLocks noGrp="1"/>
          </p:cNvSpPr>
          <p:nvPr>
            <p:ph type="ftr" sz="quarter" idx="11"/>
          </p:nvPr>
        </p:nvSpPr>
        <p:spPr/>
        <p:txBody>
          <a:bodyPr/>
          <a:lstStyle/>
          <a:p>
            <a:r>
              <a:rPr lang="nl-NL" dirty="0"/>
              <a:t>NDC in coronatijd: deelnemers</a:t>
            </a:r>
          </a:p>
        </p:txBody>
      </p:sp>
      <p:sp>
        <p:nvSpPr>
          <p:cNvPr id="5" name="Tijdelijke aanduiding voor dianummer 4"/>
          <p:cNvSpPr>
            <a:spLocks noGrp="1"/>
          </p:cNvSpPr>
          <p:nvPr>
            <p:ph type="sldNum" sz="quarter" idx="12"/>
          </p:nvPr>
        </p:nvSpPr>
        <p:spPr/>
        <p:txBody>
          <a:bodyPr/>
          <a:lstStyle/>
          <a:p>
            <a:fld id="{960289FF-80F6-4758-8A39-AFC4980A0D1B}" type="slidenum">
              <a:rPr lang="nl-NL" smtClean="0"/>
              <a:pPr/>
              <a:t>4</a:t>
            </a:fld>
            <a:endParaRPr lang="nl-NL" dirty="0"/>
          </a:p>
        </p:txBody>
      </p:sp>
      <p:sp>
        <p:nvSpPr>
          <p:cNvPr id="9" name="Rectangle 3"/>
          <p:cNvSpPr>
            <a:spLocks noChangeArrowheads="1"/>
          </p:cNvSpPr>
          <p:nvPr/>
        </p:nvSpPr>
        <p:spPr bwMode="auto">
          <a:xfrm>
            <a:off x="0"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1800" b="0" i="0" u="none" strike="noStrike" cap="none" normalizeH="0" baseline="0" dirty="0">
              <a:ln>
                <a:noFill/>
              </a:ln>
              <a:solidFill>
                <a:schemeClr val="tx1"/>
              </a:solidFill>
              <a:effectLst/>
              <a:latin typeface="Arial" panose="020B0604020202020204" pitchFamily="34" charset="0"/>
            </a:endParaRPr>
          </a:p>
        </p:txBody>
      </p:sp>
      <p:sp>
        <p:nvSpPr>
          <p:cNvPr id="3" name="Tekstvak 2">
            <a:extLst>
              <a:ext uri="{FF2B5EF4-FFF2-40B4-BE49-F238E27FC236}">
                <a16:creationId xmlns:a16="http://schemas.microsoft.com/office/drawing/2014/main" id="{C83F5CFF-9E8D-42BC-A810-262E919F3C9A}"/>
              </a:ext>
            </a:extLst>
          </p:cNvPr>
          <p:cNvSpPr txBox="1"/>
          <p:nvPr/>
        </p:nvSpPr>
        <p:spPr>
          <a:xfrm>
            <a:off x="4692522" y="5822445"/>
            <a:ext cx="4105549" cy="461665"/>
          </a:xfrm>
          <a:prstGeom prst="rect">
            <a:avLst/>
          </a:prstGeom>
          <a:noFill/>
        </p:spPr>
        <p:txBody>
          <a:bodyPr wrap="square" rtlCol="0">
            <a:spAutoFit/>
          </a:bodyPr>
          <a:lstStyle/>
          <a:p>
            <a:r>
              <a:rPr lang="nl-NL" sz="800" dirty="0">
                <a:latin typeface="Lucida Sans" panose="020B0602030504020204" pitchFamily="34" charset="0"/>
              </a:rPr>
              <a:t>*Als in deze rapportage wordt gesproken over intelligente lockdown of </a:t>
            </a:r>
            <a:r>
              <a:rPr lang="nl-NL" sz="800" dirty="0" err="1">
                <a:latin typeface="Lucida Sans" panose="020B0602030504020204" pitchFamily="34" charset="0"/>
              </a:rPr>
              <a:t>lockdown</a:t>
            </a:r>
            <a:r>
              <a:rPr lang="nl-NL" sz="800" dirty="0">
                <a:latin typeface="Lucida Sans" panose="020B0602030504020204" pitchFamily="34" charset="0"/>
              </a:rPr>
              <a:t>, wordt de periode aangeduid van 16 maart tot 11 mei 2020, toen al het georganiseerde sport- en beweegaanbod stillag in de eerste coronagolf. </a:t>
            </a:r>
          </a:p>
        </p:txBody>
      </p:sp>
    </p:spTree>
    <p:extLst>
      <p:ext uri="{BB962C8B-B14F-4D97-AF65-F5344CB8AC3E}">
        <p14:creationId xmlns:p14="http://schemas.microsoft.com/office/powerpoint/2010/main" val="11597123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8650" y="733245"/>
            <a:ext cx="7886700" cy="413133"/>
          </a:xfrm>
        </p:spPr>
        <p:txBody>
          <a:bodyPr>
            <a:normAutofit/>
          </a:bodyPr>
          <a:lstStyle/>
          <a:p>
            <a:r>
              <a:rPr lang="nl-NL" sz="2300" dirty="0">
                <a:latin typeface="Lucida Sans" panose="020B0602030504020204" pitchFamily="34" charset="0"/>
              </a:rPr>
              <a:t>1. Inleiding</a:t>
            </a:r>
          </a:p>
        </p:txBody>
      </p:sp>
      <p:sp>
        <p:nvSpPr>
          <p:cNvPr id="6" name="Tijdelijke aanduiding voor inhoud 5"/>
          <p:cNvSpPr>
            <a:spLocks noGrp="1"/>
          </p:cNvSpPr>
          <p:nvPr>
            <p:ph sz="half" idx="1"/>
          </p:nvPr>
        </p:nvSpPr>
        <p:spPr>
          <a:xfrm>
            <a:off x="628650" y="1242204"/>
            <a:ext cx="3943350" cy="5358102"/>
          </a:xfrm>
        </p:spPr>
        <p:txBody>
          <a:bodyPr>
            <a:noAutofit/>
          </a:bodyPr>
          <a:lstStyle/>
          <a:p>
            <a:pPr marL="0" indent="0">
              <a:lnSpc>
                <a:spcPts val="1400"/>
              </a:lnSpc>
              <a:buNone/>
            </a:pPr>
            <a:r>
              <a:rPr lang="nl-NL" sz="900" b="1" dirty="0"/>
              <a:t>Doel van het onderzoek</a:t>
            </a:r>
            <a:br>
              <a:rPr lang="nl-NL" sz="900" dirty="0"/>
            </a:br>
            <a:r>
              <a:rPr lang="nl-NL" sz="900" dirty="0"/>
              <a:t>In dit onderzoek worden wensen en behoeften van deelnemers aan de Nationale Diabetes Challenge (NDC) Light 2020 ten aanzien van de NDC in coronatijd in kaart gebracht. Het in kaart brengen van het sentiment, de wensen en behoeften van de deelnemers ondersteunt de Bas van de Goor Foundation in, waar nodig, het aanpassen van hun aanbod in deze coronatijd. </a:t>
            </a:r>
          </a:p>
          <a:p>
            <a:pPr marL="0" indent="0">
              <a:lnSpc>
                <a:spcPts val="1400"/>
              </a:lnSpc>
              <a:buNone/>
            </a:pPr>
            <a:r>
              <a:rPr lang="nl-NL" sz="900" dirty="0"/>
              <a:t>In dit onderzoek worden de volgende vragen beantwoord:</a:t>
            </a:r>
          </a:p>
          <a:p>
            <a:pPr>
              <a:lnSpc>
                <a:spcPts val="1400"/>
              </a:lnSpc>
              <a:spcBef>
                <a:spcPts val="0"/>
              </a:spcBef>
            </a:pPr>
            <a:r>
              <a:rPr lang="nl-NL" sz="900" dirty="0"/>
              <a:t>Wat is de invloed van de coronamaatregelen op het beweeggedrag van deelnemers aan de NDC Light?</a:t>
            </a:r>
          </a:p>
          <a:p>
            <a:pPr>
              <a:lnSpc>
                <a:spcPts val="1400"/>
              </a:lnSpc>
              <a:spcBef>
                <a:spcPts val="0"/>
              </a:spcBef>
            </a:pPr>
            <a:r>
              <a:rPr lang="nl-NL" sz="900" dirty="0"/>
              <a:t>Wat is de invloed van de coronamaatregelen op de deelname aan de NDC Light?</a:t>
            </a:r>
          </a:p>
          <a:p>
            <a:pPr>
              <a:lnSpc>
                <a:spcPts val="1400"/>
              </a:lnSpc>
              <a:spcBef>
                <a:spcPts val="0"/>
              </a:spcBef>
            </a:pPr>
            <a:r>
              <a:rPr lang="nl-NL" sz="900" dirty="0"/>
              <a:t>Hoe staan deelnemers tegenover de aanpassingen aan de NDC Light en de getroffen maatregelen om de verspreiding van het coronavirus tijdens de NDC Light tegen te gaan?</a:t>
            </a:r>
          </a:p>
          <a:p>
            <a:pPr>
              <a:lnSpc>
                <a:spcPts val="1400"/>
              </a:lnSpc>
              <a:spcBef>
                <a:spcPts val="0"/>
              </a:spcBef>
            </a:pPr>
            <a:r>
              <a:rPr lang="nl-NL" sz="900" dirty="0"/>
              <a:t>Welke behoeften aan ondersteuning hebben deelnemers van de NDC Light om in beweging te blijven tijdens de coronamaatregelen? </a:t>
            </a:r>
          </a:p>
          <a:p>
            <a:pPr marL="0" indent="0">
              <a:lnSpc>
                <a:spcPts val="1400"/>
              </a:lnSpc>
              <a:spcBef>
                <a:spcPts val="0"/>
              </a:spcBef>
              <a:buNone/>
            </a:pPr>
            <a:endParaRPr lang="nl-NL" sz="900" dirty="0"/>
          </a:p>
          <a:p>
            <a:pPr marL="0" indent="0">
              <a:lnSpc>
                <a:spcPts val="1400"/>
              </a:lnSpc>
              <a:spcBef>
                <a:spcPts val="0"/>
              </a:spcBef>
              <a:buNone/>
            </a:pPr>
            <a:r>
              <a:rPr lang="nl-NL" sz="900" b="1" dirty="0"/>
              <a:t>Methode</a:t>
            </a:r>
          </a:p>
          <a:p>
            <a:pPr marL="0" indent="0">
              <a:lnSpc>
                <a:spcPts val="1400"/>
              </a:lnSpc>
              <a:spcBef>
                <a:spcPts val="0"/>
              </a:spcBef>
              <a:buNone/>
            </a:pPr>
            <a:r>
              <a:rPr lang="nl-NL" sz="900" dirty="0"/>
              <a:t>Om de onderzoeksvragen te beantwoorden is in augustus 2020 een vragenlijst uitgezet onder de personen die zich op dat moment hadden ingeschreven voor de NDC Light 2020. Deelnemers zijn zowel mensen met als zonder diabetes en/of COPD (chronische longziekte). 143 deelnemers hebben de vragenlijst volledig ingevuld en zijn in dit onderzoek meegenomen (respons 43%). In bijlage 4.1 wordt dieper ingegaan op de methode van onderzoek en achtergrondkenmerken van de respondenten. </a:t>
            </a:r>
          </a:p>
          <a:p>
            <a:pPr marL="0" indent="0">
              <a:lnSpc>
                <a:spcPts val="1400"/>
              </a:lnSpc>
              <a:buNone/>
            </a:pPr>
            <a:endParaRPr lang="nl-NL" sz="900" dirty="0"/>
          </a:p>
        </p:txBody>
      </p:sp>
      <p:sp>
        <p:nvSpPr>
          <p:cNvPr id="7" name="Tijdelijke aanduiding voor inhoud 6"/>
          <p:cNvSpPr>
            <a:spLocks noGrp="1"/>
          </p:cNvSpPr>
          <p:nvPr>
            <p:ph sz="half" idx="2"/>
          </p:nvPr>
        </p:nvSpPr>
        <p:spPr>
          <a:xfrm>
            <a:off x="4629150" y="1242203"/>
            <a:ext cx="3886200" cy="5358101"/>
          </a:xfrm>
        </p:spPr>
        <p:txBody>
          <a:bodyPr>
            <a:noAutofit/>
          </a:bodyPr>
          <a:lstStyle/>
          <a:p>
            <a:pPr marL="0" indent="0">
              <a:lnSpc>
                <a:spcPts val="1400"/>
              </a:lnSpc>
              <a:buNone/>
            </a:pPr>
            <a:r>
              <a:rPr lang="nl-NL" sz="900" b="1" dirty="0"/>
              <a:t>Context</a:t>
            </a:r>
          </a:p>
          <a:p>
            <a:pPr marL="0" indent="0">
              <a:lnSpc>
                <a:spcPts val="1400"/>
              </a:lnSpc>
              <a:buNone/>
            </a:pPr>
            <a:r>
              <a:rPr lang="nl-NL" sz="900" dirty="0"/>
              <a:t>Deze studie maakt deel uit van een groter onderzoeksproject dat mogelijk is gemaakt door </a:t>
            </a:r>
            <a:r>
              <a:rPr lang="nl-NL" sz="900" dirty="0" err="1"/>
              <a:t>ZonMw</a:t>
            </a:r>
            <a:r>
              <a:rPr lang="nl-NL" sz="900" dirty="0"/>
              <a:t> binnen de programmalijn ‘COVID-19 Wetenschap voor de praktijk’ (projectnummer 10430042010039). In afstemming met de Bas van de Goor Foundation en het Nationaal Ouderenfonds heeft het Mulier Instituut zowel kwantitatief als kwalitatief onderzoek uitgevoerd naar het sport- en beweegaanbod van deze organisaties in de periode van (wisselende) coronamaatregelen. Deze rapportage gaat specifiek in op de uitkomsten van de kwantitatieve studie onder deelnemers van de Nationale Diabetes Challenge Light van de Bas van de Goor Foundation. De overige publicaties die uit dit project zijn voortgekomen staan in de referentielijst achterin dit rapport vermeld.</a:t>
            </a:r>
          </a:p>
          <a:p>
            <a:pPr marL="0" indent="0">
              <a:lnSpc>
                <a:spcPts val="1400"/>
              </a:lnSpc>
              <a:buNone/>
            </a:pPr>
            <a:endParaRPr lang="nl-NL" sz="900" dirty="0"/>
          </a:p>
          <a:p>
            <a:pPr marL="0" indent="0">
              <a:lnSpc>
                <a:spcPts val="1400"/>
              </a:lnSpc>
              <a:spcBef>
                <a:spcPts val="0"/>
              </a:spcBef>
              <a:buNone/>
            </a:pPr>
            <a:r>
              <a:rPr lang="nl-NL" sz="900" b="1" dirty="0"/>
              <a:t>Leeswijzer</a:t>
            </a:r>
          </a:p>
          <a:p>
            <a:pPr marL="0" indent="0">
              <a:lnSpc>
                <a:spcPts val="1400"/>
              </a:lnSpc>
              <a:spcBef>
                <a:spcPts val="0"/>
              </a:spcBef>
              <a:buNone/>
            </a:pPr>
            <a:r>
              <a:rPr lang="nl-NL" sz="900" dirty="0"/>
              <a:t>In hoofdstuk 2 van deze rapportage worden de deelvragen van dit onderzoek beantwoord. Waar significant en relevant worden verschillen in achtergrondkenmerken beschreven. Eerst staat de invloed van de coronamaatregelen op het beweeggedrag centraal. Vervolgens komt de invloed van de coronamaatregelen op de deelname aan de NDC Light aan bod en wordt ingegaan op de maatregelen die bij de wandellocaties zijn getroffen om de kans op verspreiding van het coronavirus te verminderen. Daarna is aandacht voor mogelijke ondersteuning, wensen en behoeften indien Nederland in een tweede intelligente </a:t>
            </a:r>
            <a:r>
              <a:rPr lang="nl-NL" sz="900" dirty="0" err="1"/>
              <a:t>lockdown</a:t>
            </a:r>
            <a:r>
              <a:rPr lang="nl-NL" sz="900" dirty="0"/>
              <a:t> zou belanden. In hoofdstuk 3 volgen conclusie en aanbevelingen. </a:t>
            </a:r>
          </a:p>
          <a:p>
            <a:pPr marL="0" indent="0">
              <a:lnSpc>
                <a:spcPts val="1400"/>
              </a:lnSpc>
              <a:buNone/>
            </a:pPr>
            <a:endParaRPr lang="nl-NL" sz="900" dirty="0"/>
          </a:p>
          <a:p>
            <a:pPr marL="0" indent="0">
              <a:lnSpc>
                <a:spcPts val="1200"/>
              </a:lnSpc>
              <a:buNone/>
            </a:pPr>
            <a:r>
              <a:rPr lang="nl-NL" sz="900" dirty="0"/>
              <a:t> </a:t>
            </a:r>
          </a:p>
          <a:p>
            <a:pPr marL="0" indent="0">
              <a:buNone/>
            </a:pPr>
            <a:endParaRPr lang="nl-NL" sz="900" dirty="0"/>
          </a:p>
        </p:txBody>
      </p:sp>
      <p:sp>
        <p:nvSpPr>
          <p:cNvPr id="4" name="Tijdelijke aanduiding voor voettekst 3"/>
          <p:cNvSpPr>
            <a:spLocks noGrp="1"/>
          </p:cNvSpPr>
          <p:nvPr>
            <p:ph type="ftr" sz="quarter" idx="11"/>
          </p:nvPr>
        </p:nvSpPr>
        <p:spPr/>
        <p:txBody>
          <a:bodyPr/>
          <a:lstStyle/>
          <a:p>
            <a:r>
              <a:rPr lang="nl-NL" dirty="0"/>
              <a:t>NDC in coronatijd: deelnemers</a:t>
            </a:r>
          </a:p>
        </p:txBody>
      </p:sp>
      <p:sp>
        <p:nvSpPr>
          <p:cNvPr id="5" name="Tijdelijke aanduiding voor dianummer 4"/>
          <p:cNvSpPr>
            <a:spLocks noGrp="1"/>
          </p:cNvSpPr>
          <p:nvPr>
            <p:ph type="sldNum" sz="quarter" idx="12"/>
          </p:nvPr>
        </p:nvSpPr>
        <p:spPr/>
        <p:txBody>
          <a:bodyPr/>
          <a:lstStyle/>
          <a:p>
            <a:fld id="{960289FF-80F6-4758-8A39-AFC4980A0D1B}" type="slidenum">
              <a:rPr lang="nl-NL" smtClean="0"/>
              <a:pPr/>
              <a:t>5</a:t>
            </a:fld>
            <a:endParaRPr lang="nl-NL" dirty="0"/>
          </a:p>
        </p:txBody>
      </p:sp>
      <p:sp>
        <p:nvSpPr>
          <p:cNvPr id="9" name="Rectangle 3"/>
          <p:cNvSpPr>
            <a:spLocks noChangeArrowheads="1"/>
          </p:cNvSpPr>
          <p:nvPr/>
        </p:nvSpPr>
        <p:spPr bwMode="auto">
          <a:xfrm>
            <a:off x="0"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1615154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0000"/>
            <a:lum/>
          </a:blip>
          <a:srcRect/>
          <a:stretch>
            <a:fillRect l="-6000" r="-6000" b="-6000"/>
          </a:stretch>
        </a:blipFill>
        <a:effectLst/>
      </p:bgPr>
    </p:bg>
    <p:spTree>
      <p:nvGrpSpPr>
        <p:cNvPr id="1" name=""/>
        <p:cNvGrpSpPr/>
        <p:nvPr/>
      </p:nvGrpSpPr>
      <p:grpSpPr>
        <a:xfrm>
          <a:off x="0" y="0"/>
          <a:ext cx="0" cy="0"/>
          <a:chOff x="0" y="0"/>
          <a:chExt cx="0" cy="0"/>
        </a:xfrm>
      </p:grpSpPr>
      <p:sp>
        <p:nvSpPr>
          <p:cNvPr id="7" name="Titel 6"/>
          <p:cNvSpPr>
            <a:spLocks noGrp="1"/>
          </p:cNvSpPr>
          <p:nvPr>
            <p:ph type="ctrTitle"/>
          </p:nvPr>
        </p:nvSpPr>
        <p:spPr/>
        <p:txBody>
          <a:bodyPr/>
          <a:lstStyle/>
          <a:p>
            <a:r>
              <a:rPr lang="nl-NL" dirty="0"/>
              <a:t>2. Resultaten</a:t>
            </a:r>
          </a:p>
        </p:txBody>
      </p:sp>
      <p:sp>
        <p:nvSpPr>
          <p:cNvPr id="6" name="Tijdelijke aanduiding voor dianummer 5"/>
          <p:cNvSpPr>
            <a:spLocks noGrp="1"/>
          </p:cNvSpPr>
          <p:nvPr>
            <p:ph type="sldNum" sz="quarter" idx="4294967295"/>
          </p:nvPr>
        </p:nvSpPr>
        <p:spPr>
          <a:xfrm>
            <a:off x="7086600" y="6418263"/>
            <a:ext cx="2057400" cy="315912"/>
          </a:xfrm>
        </p:spPr>
        <p:txBody>
          <a:bodyPr/>
          <a:lstStyle/>
          <a:p>
            <a:fld id="{960289FF-80F6-4758-8A39-AFC4980A0D1B}" type="slidenum">
              <a:rPr lang="nl-NL" smtClean="0"/>
              <a:pPr/>
              <a:t>6</a:t>
            </a:fld>
            <a:endParaRPr lang="nl-NL" dirty="0"/>
          </a:p>
        </p:txBody>
      </p:sp>
      <p:sp>
        <p:nvSpPr>
          <p:cNvPr id="2" name="Tijdelijke aanduiding voor tekst 1"/>
          <p:cNvSpPr>
            <a:spLocks noGrp="1"/>
          </p:cNvSpPr>
          <p:nvPr>
            <p:ph type="body" sz="quarter" idx="15"/>
          </p:nvPr>
        </p:nvSpPr>
        <p:spPr/>
        <p:txBody>
          <a:bodyPr/>
          <a:lstStyle/>
          <a:p>
            <a:pPr algn="ctr"/>
            <a:r>
              <a:rPr lang="nl-NL" dirty="0"/>
              <a:t>NDC in coronatijd: deelnemers</a:t>
            </a:r>
          </a:p>
        </p:txBody>
      </p:sp>
    </p:spTree>
    <p:extLst>
      <p:ext uri="{BB962C8B-B14F-4D97-AF65-F5344CB8AC3E}">
        <p14:creationId xmlns:p14="http://schemas.microsoft.com/office/powerpoint/2010/main" val="13761407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8650" y="733245"/>
            <a:ext cx="7886700" cy="444351"/>
          </a:xfrm>
        </p:spPr>
        <p:txBody>
          <a:bodyPr>
            <a:normAutofit/>
          </a:bodyPr>
          <a:lstStyle/>
          <a:p>
            <a:r>
              <a:rPr lang="nl-NL" sz="2300" dirty="0">
                <a:latin typeface="Lucida Sans" panose="020B0602030504020204" pitchFamily="34" charset="0"/>
              </a:rPr>
              <a:t>2.1 Invloed van coronamaatregelen op beweeggedrag</a:t>
            </a:r>
          </a:p>
        </p:txBody>
      </p:sp>
      <p:sp>
        <p:nvSpPr>
          <p:cNvPr id="8" name="Tijdelijke aanduiding voor tekst 7"/>
          <p:cNvSpPr>
            <a:spLocks noGrp="1"/>
          </p:cNvSpPr>
          <p:nvPr>
            <p:ph sz="half" idx="1"/>
          </p:nvPr>
        </p:nvSpPr>
        <p:spPr>
          <a:xfrm>
            <a:off x="628649" y="1272487"/>
            <a:ext cx="3886200" cy="3198852"/>
          </a:xfrm>
        </p:spPr>
        <p:txBody>
          <a:bodyPr>
            <a:noAutofit/>
          </a:bodyPr>
          <a:lstStyle/>
          <a:p>
            <a:pPr marL="0" indent="0">
              <a:lnSpc>
                <a:spcPts val="1400"/>
              </a:lnSpc>
              <a:buNone/>
            </a:pPr>
            <a:r>
              <a:rPr lang="nl-NL" sz="900" b="1" dirty="0"/>
              <a:t>Minder bewegen tijdens en na </a:t>
            </a:r>
            <a:r>
              <a:rPr lang="nl-NL" sz="900" b="1" dirty="0" err="1"/>
              <a:t>lockdown</a:t>
            </a:r>
            <a:endParaRPr lang="nl-NL" sz="900" b="1" dirty="0"/>
          </a:p>
          <a:p>
            <a:pPr marL="0" indent="0">
              <a:lnSpc>
                <a:spcPts val="1400"/>
              </a:lnSpc>
              <a:spcBef>
                <a:spcPts val="0"/>
              </a:spcBef>
              <a:buNone/>
            </a:pPr>
            <a:r>
              <a:rPr lang="nl-NL" sz="900" dirty="0"/>
              <a:t>Om de invloed van de coronamaatregelen op het beweeggedrag van NDC Light deelnemers in beeld te brengen, is de respondenten gevraagd of zij meer of minder bewogen tijdens en na de </a:t>
            </a:r>
            <a:r>
              <a:rPr lang="nl-NL" sz="900" dirty="0" err="1"/>
              <a:t>lockdown</a:t>
            </a:r>
            <a:r>
              <a:rPr lang="nl-NL" sz="900" dirty="0"/>
              <a:t> ten opzichte van de periode vóór de coronamaatregelen (figuur 2.1). Vooral tijdens de </a:t>
            </a:r>
            <a:r>
              <a:rPr lang="nl-NL" sz="900" dirty="0" err="1"/>
              <a:t>lockdown</a:t>
            </a:r>
            <a:r>
              <a:rPr lang="nl-NL" sz="900" dirty="0"/>
              <a:t> bewoog een grote groep respondenten minder dan zij in de periode voor de coronamaatregelen deden (45%). De belangrijkste redenen hiervoor zijn:</a:t>
            </a:r>
          </a:p>
          <a:p>
            <a:pPr>
              <a:lnSpc>
                <a:spcPts val="1400"/>
              </a:lnSpc>
              <a:spcBef>
                <a:spcPts val="0"/>
              </a:spcBef>
            </a:pPr>
            <a:r>
              <a:rPr lang="nl-NL" sz="900" dirty="0"/>
              <a:t>Beweegactiviteiten die zij voor de coronamaatregelen uitvoerden gingen niet door.</a:t>
            </a:r>
          </a:p>
          <a:p>
            <a:pPr>
              <a:lnSpc>
                <a:spcPts val="1400"/>
              </a:lnSpc>
              <a:spcBef>
                <a:spcPts val="0"/>
              </a:spcBef>
            </a:pPr>
            <a:r>
              <a:rPr lang="nl-NL" sz="900" dirty="0"/>
              <a:t>Ze waren bang om ziek te worden/waren ziek.</a:t>
            </a:r>
          </a:p>
          <a:p>
            <a:pPr>
              <a:lnSpc>
                <a:spcPts val="1400"/>
              </a:lnSpc>
              <a:spcBef>
                <a:spcPts val="0"/>
              </a:spcBef>
            </a:pPr>
            <a:r>
              <a:rPr lang="nl-NL" sz="900" dirty="0"/>
              <a:t>Ze hadden zorgtaken voor mensen die ziek of kwetsbaar zijn.</a:t>
            </a:r>
          </a:p>
          <a:p>
            <a:pPr>
              <a:lnSpc>
                <a:spcPts val="1400"/>
              </a:lnSpc>
              <a:spcBef>
                <a:spcPts val="0"/>
              </a:spcBef>
            </a:pPr>
            <a:r>
              <a:rPr lang="nl-NL" sz="900" dirty="0"/>
              <a:t>Door de coronamaatregelen hadden zij niet de mogelijkheid om de deur uit te gaan.</a:t>
            </a:r>
          </a:p>
          <a:p>
            <a:pPr marL="0" indent="0">
              <a:lnSpc>
                <a:spcPts val="1400"/>
              </a:lnSpc>
              <a:spcBef>
                <a:spcPts val="0"/>
              </a:spcBef>
              <a:buNone/>
            </a:pPr>
            <a:endParaRPr lang="nl-NL" sz="900" dirty="0"/>
          </a:p>
          <a:p>
            <a:pPr marL="0" indent="0">
              <a:lnSpc>
                <a:spcPts val="1400"/>
              </a:lnSpc>
              <a:spcBef>
                <a:spcPts val="0"/>
              </a:spcBef>
              <a:buNone/>
            </a:pPr>
            <a:r>
              <a:rPr lang="nl-NL" sz="900" dirty="0"/>
              <a:t>Bijna 30 procent van de deelnemers geeft aan dat zij na de </a:t>
            </a:r>
            <a:r>
              <a:rPr lang="nl-NL" sz="900" dirty="0" err="1"/>
              <a:t>lockdown</a:t>
            </a:r>
            <a:r>
              <a:rPr lang="nl-NL" sz="900" dirty="0"/>
              <a:t> minder bewegen dan in de periode voor de coronamaatregelen. </a:t>
            </a:r>
          </a:p>
        </p:txBody>
      </p:sp>
      <p:sp>
        <p:nvSpPr>
          <p:cNvPr id="3" name="Tijdelijke aanduiding voor inhoud 2"/>
          <p:cNvSpPr>
            <a:spLocks noGrp="1"/>
          </p:cNvSpPr>
          <p:nvPr>
            <p:ph sz="half" idx="2"/>
          </p:nvPr>
        </p:nvSpPr>
        <p:spPr>
          <a:xfrm>
            <a:off x="4777195" y="1272487"/>
            <a:ext cx="3886200" cy="3169367"/>
          </a:xfrm>
        </p:spPr>
        <p:txBody>
          <a:bodyPr>
            <a:noAutofit/>
          </a:bodyPr>
          <a:lstStyle/>
          <a:p>
            <a:pPr marL="0" indent="0">
              <a:lnSpc>
                <a:spcPts val="1400"/>
              </a:lnSpc>
              <a:spcBef>
                <a:spcPts val="0"/>
              </a:spcBef>
              <a:buNone/>
            </a:pPr>
            <a:r>
              <a:rPr lang="nl-NL" sz="900" dirty="0"/>
              <a:t>Dit zijn voor een groot deel respondenten die ook tijdens de lockdown minder bewogen. Dat zij na de </a:t>
            </a:r>
            <a:r>
              <a:rPr lang="nl-NL" sz="900" dirty="0" err="1"/>
              <a:t>lockdown</a:t>
            </a:r>
            <a:r>
              <a:rPr lang="nl-NL" sz="900" dirty="0"/>
              <a:t> minder bewogen, heeft niet voor alle respondenten te maken met de coronamaatregelen. Ongeveer 6 procent geeft aan minder te hebben bewogen, omdat het te warm was. De belangrijkste andere redenen voor respondenten om na de </a:t>
            </a:r>
            <a:r>
              <a:rPr lang="nl-NL" sz="900" dirty="0" err="1"/>
              <a:t>lockdown</a:t>
            </a:r>
            <a:r>
              <a:rPr lang="nl-NL" sz="900" dirty="0"/>
              <a:t> minder te bewegen, is omdat de gezondheid het niet toelaat of dat de beweegactiviteiten die zij voor de coronaperiode deden nog niet zijn gestart.</a:t>
            </a:r>
          </a:p>
          <a:p>
            <a:pPr marL="0" indent="0">
              <a:lnSpc>
                <a:spcPts val="1400"/>
              </a:lnSpc>
              <a:spcBef>
                <a:spcPts val="0"/>
              </a:spcBef>
              <a:buNone/>
            </a:pPr>
            <a:endParaRPr lang="nl-NL" sz="900" b="1" dirty="0"/>
          </a:p>
          <a:p>
            <a:pPr marL="0" indent="0">
              <a:lnSpc>
                <a:spcPts val="1400"/>
              </a:lnSpc>
              <a:spcBef>
                <a:spcPts val="0"/>
              </a:spcBef>
              <a:buNone/>
            </a:pPr>
            <a:r>
              <a:rPr lang="nl-NL" sz="900" b="1" dirty="0"/>
              <a:t>Meer bewegen tijdens en na </a:t>
            </a:r>
            <a:r>
              <a:rPr lang="nl-NL" sz="900" b="1" dirty="0" err="1"/>
              <a:t>lockdown</a:t>
            </a:r>
            <a:endParaRPr lang="nl-NL" sz="900" b="1" dirty="0"/>
          </a:p>
          <a:p>
            <a:pPr marL="0" indent="0">
              <a:lnSpc>
                <a:spcPts val="1400"/>
              </a:lnSpc>
              <a:spcBef>
                <a:spcPts val="0"/>
              </a:spcBef>
              <a:buNone/>
            </a:pPr>
            <a:r>
              <a:rPr lang="nl-NL" sz="900" dirty="0">
                <a:solidFill>
                  <a:srgbClr val="000000"/>
                </a:solidFill>
              </a:rPr>
              <a:t>Er is een groep die aangeeft juist meer te hebben bewogen tijdens de lockdown (17%) en na de lockdown (20%). Dit zijn voor een groot deel respondenten die hebben aangegeven voor de periode van coronamaatregelen weinig actief te zijn geweest.</a:t>
            </a:r>
          </a:p>
          <a:p>
            <a:pPr marL="0" indent="0">
              <a:lnSpc>
                <a:spcPts val="1400"/>
              </a:lnSpc>
              <a:spcBef>
                <a:spcPts val="0"/>
              </a:spcBef>
              <a:buNone/>
            </a:pPr>
            <a:endParaRPr lang="nl-NL" sz="900" dirty="0">
              <a:solidFill>
                <a:srgbClr val="000000"/>
              </a:solidFill>
            </a:endParaRPr>
          </a:p>
        </p:txBody>
      </p:sp>
      <p:sp>
        <p:nvSpPr>
          <p:cNvPr id="4" name="Tijdelijke aanduiding voor voettekst 3"/>
          <p:cNvSpPr>
            <a:spLocks noGrp="1"/>
          </p:cNvSpPr>
          <p:nvPr>
            <p:ph type="ftr" sz="quarter" idx="11"/>
          </p:nvPr>
        </p:nvSpPr>
        <p:spPr/>
        <p:txBody>
          <a:bodyPr/>
          <a:lstStyle/>
          <a:p>
            <a:r>
              <a:rPr lang="nl-NL" dirty="0"/>
              <a:t>NDC in coronatijd: deelnemers</a:t>
            </a:r>
          </a:p>
        </p:txBody>
      </p:sp>
      <p:sp>
        <p:nvSpPr>
          <p:cNvPr id="5" name="Tijdelijke aanduiding voor dianummer 4"/>
          <p:cNvSpPr>
            <a:spLocks noGrp="1"/>
          </p:cNvSpPr>
          <p:nvPr>
            <p:ph type="sldNum" sz="quarter" idx="12"/>
          </p:nvPr>
        </p:nvSpPr>
        <p:spPr/>
        <p:txBody>
          <a:bodyPr/>
          <a:lstStyle/>
          <a:p>
            <a:fld id="{960289FF-80F6-4758-8A39-AFC4980A0D1B}" type="slidenum">
              <a:rPr lang="nl-NL" smtClean="0"/>
              <a:pPr/>
              <a:t>7</a:t>
            </a:fld>
            <a:endParaRPr lang="nl-NL" dirty="0"/>
          </a:p>
        </p:txBody>
      </p:sp>
      <p:graphicFrame>
        <p:nvGraphicFramePr>
          <p:cNvPr id="7" name="Grafiek 6"/>
          <p:cNvGraphicFramePr>
            <a:graphicFrameLocks/>
          </p:cNvGraphicFramePr>
          <p:nvPr>
            <p:extLst>
              <p:ext uri="{D42A27DB-BD31-4B8C-83A1-F6EECF244321}">
                <p14:modId xmlns:p14="http://schemas.microsoft.com/office/powerpoint/2010/main" val="229865382"/>
              </p:ext>
            </p:extLst>
          </p:nvPr>
        </p:nvGraphicFramePr>
        <p:xfrm>
          <a:off x="639559" y="4883182"/>
          <a:ext cx="7750579" cy="1439819"/>
        </p:xfrm>
        <a:graphic>
          <a:graphicData uri="http://schemas.openxmlformats.org/drawingml/2006/chart">
            <c:chart xmlns:c="http://schemas.openxmlformats.org/drawingml/2006/chart" xmlns:r="http://schemas.openxmlformats.org/officeDocument/2006/relationships" r:id="rId2"/>
          </a:graphicData>
        </a:graphic>
      </p:graphicFrame>
      <p:sp>
        <p:nvSpPr>
          <p:cNvPr id="9" name="Tekstvak 6"/>
          <p:cNvSpPr txBox="1"/>
          <p:nvPr/>
        </p:nvSpPr>
        <p:spPr>
          <a:xfrm>
            <a:off x="639559" y="4753074"/>
            <a:ext cx="7609659" cy="338554"/>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nl-NL" sz="800" b="1" dirty="0">
                <a:latin typeface="Lucida Sans" panose="020B0602030504020204" pitchFamily="34" charset="0"/>
              </a:rPr>
              <a:t>Figuur 2.1 Invloed van de coronamaatregelen op de mate van beweging ten opzichte van de periode voor deze maatregelen (in procenten, n=143)</a:t>
            </a:r>
          </a:p>
        </p:txBody>
      </p:sp>
      <p:sp>
        <p:nvSpPr>
          <p:cNvPr id="10" name="Tekstvak 9"/>
          <p:cNvSpPr txBox="1"/>
          <p:nvPr/>
        </p:nvSpPr>
        <p:spPr>
          <a:xfrm>
            <a:off x="603849" y="2908705"/>
            <a:ext cx="3823855" cy="215444"/>
          </a:xfrm>
          <a:prstGeom prst="rect">
            <a:avLst/>
          </a:prstGeom>
          <a:noFill/>
        </p:spPr>
        <p:txBody>
          <a:bodyPr wrap="square" rtlCol="0">
            <a:spAutoFit/>
          </a:bodyPr>
          <a:lstStyle/>
          <a:p>
            <a:r>
              <a:rPr lang="nl-NL" sz="800" dirty="0">
                <a:latin typeface="Lucida Sans" panose="020B0602030504020204" pitchFamily="34" charset="0"/>
              </a:rPr>
              <a:t>Bron: Onderzoek NDC Light en de invloed van corona, augustus 2020.</a:t>
            </a:r>
          </a:p>
        </p:txBody>
      </p:sp>
      <p:sp>
        <p:nvSpPr>
          <p:cNvPr id="11" name="Tekstvak 10">
            <a:extLst>
              <a:ext uri="{FF2B5EF4-FFF2-40B4-BE49-F238E27FC236}">
                <a16:creationId xmlns:a16="http://schemas.microsoft.com/office/drawing/2014/main" id="{7F47C5A4-13A6-4FC6-B7BF-6F87B535E1CB}"/>
              </a:ext>
            </a:extLst>
          </p:cNvPr>
          <p:cNvSpPr txBox="1"/>
          <p:nvPr/>
        </p:nvSpPr>
        <p:spPr>
          <a:xfrm>
            <a:off x="603848" y="6202448"/>
            <a:ext cx="3823855" cy="215444"/>
          </a:xfrm>
          <a:prstGeom prst="rect">
            <a:avLst/>
          </a:prstGeom>
          <a:noFill/>
        </p:spPr>
        <p:txBody>
          <a:bodyPr wrap="square" rtlCol="0">
            <a:spAutoFit/>
          </a:bodyPr>
          <a:lstStyle/>
          <a:p>
            <a:r>
              <a:rPr lang="nl-NL" sz="800" dirty="0">
                <a:latin typeface="Lucida Sans" panose="020B0602030504020204" pitchFamily="34" charset="0"/>
              </a:rPr>
              <a:t>Bron: Onderzoek NDC Light en de invloed van corona, augustus 2020.</a:t>
            </a:r>
          </a:p>
        </p:txBody>
      </p:sp>
    </p:spTree>
    <p:extLst>
      <p:ext uri="{BB962C8B-B14F-4D97-AF65-F5344CB8AC3E}">
        <p14:creationId xmlns:p14="http://schemas.microsoft.com/office/powerpoint/2010/main" val="4494568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8650" y="681037"/>
            <a:ext cx="7886700" cy="503329"/>
          </a:xfrm>
        </p:spPr>
        <p:txBody>
          <a:bodyPr>
            <a:normAutofit/>
          </a:bodyPr>
          <a:lstStyle/>
          <a:p>
            <a:r>
              <a:rPr lang="nl-NL" sz="2300" dirty="0">
                <a:latin typeface="Lucida Sans" panose="020B0602030504020204" pitchFamily="34" charset="0"/>
              </a:rPr>
              <a:t>2.1 Invloed van coronamaatregelen op beweeggedrag</a:t>
            </a:r>
          </a:p>
        </p:txBody>
      </p:sp>
      <p:sp>
        <p:nvSpPr>
          <p:cNvPr id="3" name="Tijdelijke aanduiding voor inhoud 2"/>
          <p:cNvSpPr>
            <a:spLocks noGrp="1"/>
          </p:cNvSpPr>
          <p:nvPr>
            <p:ph sz="half" idx="1"/>
          </p:nvPr>
        </p:nvSpPr>
        <p:spPr>
          <a:xfrm>
            <a:off x="628651" y="1280160"/>
            <a:ext cx="3886200" cy="5137731"/>
          </a:xfrm>
        </p:spPr>
        <p:txBody>
          <a:bodyPr>
            <a:noAutofit/>
          </a:bodyPr>
          <a:lstStyle/>
          <a:p>
            <a:pPr marL="0" indent="0">
              <a:lnSpc>
                <a:spcPts val="1400"/>
              </a:lnSpc>
              <a:buNone/>
            </a:pPr>
            <a:r>
              <a:rPr lang="nl-NL" sz="900" dirty="0">
                <a:solidFill>
                  <a:srgbClr val="000000"/>
                </a:solidFill>
              </a:rPr>
              <a:t>De belangrijkste redenen dat respondenten meer zijn gaan bewegen zijn dat zij meer tijd hadden voor beweegactiviteiten doordat sociale activiteiten kwamen te vervallen of doordat zij niet naar het werk hoefden te reizen. Ook is er een groep die aangeeft ongeacht de coronamaatregelen meer te zijn gaan bewegen. Dit hangt samen met gezondheidsdoelstellingen zoals overgewicht of slechte conditie. Enkele deelnemers geven aan dat zij meer zijn gaan bewegen vanwege de aankomende Nationale Diabetes Challenge. </a:t>
            </a:r>
          </a:p>
          <a:p>
            <a:pPr marL="0" indent="0">
              <a:lnSpc>
                <a:spcPts val="1400"/>
              </a:lnSpc>
              <a:buNone/>
            </a:pPr>
            <a:r>
              <a:rPr lang="nl-NL" sz="900" dirty="0"/>
              <a:t>Respondenten die hun gezondheid als (zeer) goed ervaren bewogen voor de coronatijd meer dan respondenten met een matige gezondheid (bijlage 4.2). In de </a:t>
            </a:r>
            <a:r>
              <a:rPr lang="nl-NL" sz="900" dirty="0" err="1"/>
              <a:t>lockdown</a:t>
            </a:r>
            <a:r>
              <a:rPr lang="nl-NL" sz="900" dirty="0"/>
              <a:t> is het beweeggedrag van respondenten met een (zeer) goede ervaren gezondheid meer constant gebleven dan het beweeggedrag van respondenten met een matige gezondheid. Respondenten met een matige gezondheid hebben vaker meer dan wel minder bewogen. </a:t>
            </a:r>
            <a:endParaRPr lang="nl-NL" sz="900" dirty="0">
              <a:solidFill>
                <a:srgbClr val="000000"/>
              </a:solidFill>
            </a:endParaRPr>
          </a:p>
          <a:p>
            <a:pPr marL="0" indent="0">
              <a:lnSpc>
                <a:spcPts val="1400"/>
              </a:lnSpc>
              <a:buNone/>
            </a:pPr>
            <a:r>
              <a:rPr lang="nl-NL" sz="900" b="1" dirty="0">
                <a:solidFill>
                  <a:srgbClr val="000000"/>
                </a:solidFill>
              </a:rPr>
              <a:t>Beweegalternatieven</a:t>
            </a:r>
            <a:endParaRPr lang="nl-NL" sz="900" b="1" dirty="0"/>
          </a:p>
          <a:p>
            <a:pPr marL="0" indent="0">
              <a:lnSpc>
                <a:spcPts val="1400"/>
              </a:lnSpc>
              <a:spcBef>
                <a:spcPts val="0"/>
              </a:spcBef>
              <a:buNone/>
            </a:pPr>
            <a:r>
              <a:rPr lang="nl-NL" sz="900" dirty="0"/>
              <a:t>Tijdens de </a:t>
            </a:r>
            <a:r>
              <a:rPr lang="nl-NL" sz="900" dirty="0" err="1"/>
              <a:t>lockdown</a:t>
            </a:r>
            <a:r>
              <a:rPr lang="nl-NL" sz="900" dirty="0"/>
              <a:t> heeft ongeveer een derde van de respondenten andere beweegactiviteiten gedaan, dan dat zij normaal gesproken zouden doen. </a:t>
            </a:r>
          </a:p>
          <a:p>
            <a:pPr marL="0" indent="0">
              <a:lnSpc>
                <a:spcPts val="1400"/>
              </a:lnSpc>
              <a:spcBef>
                <a:spcPts val="0"/>
              </a:spcBef>
              <a:buNone/>
            </a:pPr>
            <a:endParaRPr lang="nl-NL" sz="900" dirty="0"/>
          </a:p>
          <a:p>
            <a:pPr marL="0" indent="0">
              <a:lnSpc>
                <a:spcPts val="1400"/>
              </a:lnSpc>
              <a:spcBef>
                <a:spcPts val="0"/>
              </a:spcBef>
              <a:buNone/>
            </a:pPr>
            <a:r>
              <a:rPr lang="nl-NL" sz="900" dirty="0"/>
              <a:t>De belangrijkste beweegalternatieven zijn:</a:t>
            </a:r>
          </a:p>
          <a:p>
            <a:pPr>
              <a:lnSpc>
                <a:spcPts val="1400"/>
              </a:lnSpc>
              <a:spcBef>
                <a:spcPts val="0"/>
              </a:spcBef>
            </a:pPr>
            <a:r>
              <a:rPr lang="nl-NL" sz="900" dirty="0"/>
              <a:t>vaker wandelen en fietsen;</a:t>
            </a:r>
          </a:p>
          <a:p>
            <a:pPr>
              <a:lnSpc>
                <a:spcPts val="1400"/>
              </a:lnSpc>
              <a:spcBef>
                <a:spcPts val="0"/>
              </a:spcBef>
            </a:pPr>
            <a:r>
              <a:rPr lang="nl-NL" sz="900" dirty="0"/>
              <a:t>vaker thuis bewegen met bijvoorbeeld Nederland in Beweging of andere thuisoefeningen. </a:t>
            </a:r>
          </a:p>
          <a:p>
            <a:pPr marL="0" indent="0">
              <a:lnSpc>
                <a:spcPts val="1400"/>
              </a:lnSpc>
              <a:buNone/>
            </a:pPr>
            <a:endParaRPr lang="nl-NL" sz="900" dirty="0">
              <a:solidFill>
                <a:srgbClr val="000000"/>
              </a:solidFill>
            </a:endParaRPr>
          </a:p>
          <a:p>
            <a:pPr marL="0" indent="0">
              <a:buNone/>
            </a:pPr>
            <a:endParaRPr lang="nl-NL" sz="900" dirty="0"/>
          </a:p>
        </p:txBody>
      </p:sp>
      <p:sp>
        <p:nvSpPr>
          <p:cNvPr id="4" name="Tijdelijke aanduiding voor inhoud 3"/>
          <p:cNvSpPr>
            <a:spLocks noGrp="1"/>
          </p:cNvSpPr>
          <p:nvPr>
            <p:ph sz="half" idx="2"/>
          </p:nvPr>
        </p:nvSpPr>
        <p:spPr>
          <a:xfrm>
            <a:off x="4629150" y="1271452"/>
            <a:ext cx="3886200" cy="4922929"/>
          </a:xfrm>
        </p:spPr>
        <p:txBody>
          <a:bodyPr>
            <a:noAutofit/>
          </a:bodyPr>
          <a:lstStyle/>
          <a:p>
            <a:pPr marL="0" marR="0" lvl="0" indent="0" algn="l" defTabSz="914400" rtl="0" eaLnBrk="1" fontAlgn="auto" latinLnBrk="0" hangingPunct="1">
              <a:lnSpc>
                <a:spcPts val="1400"/>
              </a:lnSpc>
              <a:spcBef>
                <a:spcPts val="1000"/>
              </a:spcBef>
              <a:spcAft>
                <a:spcPts val="0"/>
              </a:spcAft>
              <a:buClrTx/>
              <a:buSzTx/>
              <a:buFont typeface="Arial" panose="020B0604020202020204" pitchFamily="34" charset="0"/>
              <a:buNone/>
              <a:tabLst/>
              <a:defRPr/>
            </a:pPr>
            <a:r>
              <a:rPr kumimoji="0" lang="nl-NL" sz="900" b="0" i="0" u="none" strike="noStrike" kern="1200" cap="none" spc="0" normalizeH="0" baseline="0" noProof="0" dirty="0">
                <a:ln>
                  <a:noFill/>
                </a:ln>
                <a:solidFill>
                  <a:srgbClr val="000000"/>
                </a:solidFill>
                <a:effectLst/>
                <a:uLnTx/>
                <a:uFillTx/>
                <a:latin typeface="Trebuchet MS" panose="020B0603020202020204" pitchFamily="34" charset="0"/>
                <a:ea typeface="+mn-ea"/>
                <a:cs typeface="+mn-cs"/>
              </a:rPr>
              <a:t>De belangrijkste reden om andere activiteiten uit te voeren is om activiteiten die eerder binnen plaatsvonden, zoals fitness of zwemmen, te vervangen. Ongeveer de helft van de respondenten heeft geen andere beweegactiviteiten uitgevoerd. De belangrijkste redenen hiervoor zijn: ik kon mijn beweegactiviteiten van voor de coronamaatregelen nog uitvoeren (39%), ik had hier geen behoefte aan (37%) en ik kreeg nog voldoende beweging (30%). </a:t>
            </a:r>
          </a:p>
          <a:p>
            <a:pPr marL="0" indent="0">
              <a:lnSpc>
                <a:spcPts val="1400"/>
              </a:lnSpc>
              <a:buNone/>
            </a:pPr>
            <a:r>
              <a:rPr lang="nl-NL" sz="900" b="1" dirty="0"/>
              <a:t>Effect op welzijn</a:t>
            </a:r>
          </a:p>
          <a:p>
            <a:pPr marL="0" indent="0">
              <a:lnSpc>
                <a:spcPts val="1400"/>
              </a:lnSpc>
              <a:spcBef>
                <a:spcPts val="0"/>
              </a:spcBef>
              <a:buNone/>
            </a:pPr>
            <a:r>
              <a:rPr lang="nl-NL" sz="900" dirty="0"/>
              <a:t>De coronatijd heeft effect gehad op het welzijn van respondenten. Een derde van de respondenten heeft stress of angst ervaren in de periode van coronamaatregelen. Deze stress komt voort uit angst om zelf ziek te worden of angst dat dierbaren met een kwetsbare gezondheid ziek worden. Enkele respondenten geven aan werkstress of financiële stress te hebben als gevolg van de coronacrisis.</a:t>
            </a:r>
          </a:p>
          <a:p>
            <a:pPr marL="0" indent="0">
              <a:lnSpc>
                <a:spcPts val="1400"/>
              </a:lnSpc>
              <a:spcBef>
                <a:spcPts val="0"/>
              </a:spcBef>
              <a:buNone/>
            </a:pPr>
            <a:endParaRPr lang="nl-NL" sz="900" dirty="0"/>
          </a:p>
          <a:p>
            <a:pPr marL="0" indent="0">
              <a:lnSpc>
                <a:spcPts val="1400"/>
              </a:lnSpc>
              <a:spcBef>
                <a:spcPts val="0"/>
              </a:spcBef>
              <a:buNone/>
            </a:pPr>
            <a:endParaRPr lang="nl-NL" sz="900" b="1" dirty="0"/>
          </a:p>
        </p:txBody>
      </p:sp>
      <p:sp>
        <p:nvSpPr>
          <p:cNvPr id="5" name="Tijdelijke aanduiding voor voettekst 4"/>
          <p:cNvSpPr>
            <a:spLocks noGrp="1"/>
          </p:cNvSpPr>
          <p:nvPr>
            <p:ph type="ftr" sz="quarter" idx="11"/>
          </p:nvPr>
        </p:nvSpPr>
        <p:spPr/>
        <p:txBody>
          <a:bodyPr/>
          <a:lstStyle/>
          <a:p>
            <a:r>
              <a:rPr lang="nl-NL" dirty="0"/>
              <a:t>NDC in coronatijd: deelnemers</a:t>
            </a:r>
          </a:p>
        </p:txBody>
      </p:sp>
      <p:sp>
        <p:nvSpPr>
          <p:cNvPr id="6" name="Tijdelijke aanduiding voor dianummer 5"/>
          <p:cNvSpPr>
            <a:spLocks noGrp="1"/>
          </p:cNvSpPr>
          <p:nvPr>
            <p:ph type="sldNum" sz="quarter" idx="12"/>
          </p:nvPr>
        </p:nvSpPr>
        <p:spPr/>
        <p:txBody>
          <a:bodyPr/>
          <a:lstStyle/>
          <a:p>
            <a:fld id="{960289FF-80F6-4758-8A39-AFC4980A0D1B}" type="slidenum">
              <a:rPr lang="nl-NL" smtClean="0"/>
              <a:pPr/>
              <a:t>8</a:t>
            </a:fld>
            <a:endParaRPr lang="nl-NL" dirty="0"/>
          </a:p>
        </p:txBody>
      </p:sp>
    </p:spTree>
    <p:extLst>
      <p:ext uri="{BB962C8B-B14F-4D97-AF65-F5344CB8AC3E}">
        <p14:creationId xmlns:p14="http://schemas.microsoft.com/office/powerpoint/2010/main" val="24782555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8650" y="681038"/>
            <a:ext cx="7886700" cy="503328"/>
          </a:xfrm>
        </p:spPr>
        <p:txBody>
          <a:bodyPr>
            <a:normAutofit/>
          </a:bodyPr>
          <a:lstStyle/>
          <a:p>
            <a:r>
              <a:rPr lang="nl-NL" sz="2300" dirty="0">
                <a:latin typeface="Lucida Sans" panose="020B0602030504020204" pitchFamily="34" charset="0"/>
              </a:rPr>
              <a:t>2.2 Deelname aan NDC Light in coronatijd</a:t>
            </a:r>
          </a:p>
        </p:txBody>
      </p:sp>
      <p:sp>
        <p:nvSpPr>
          <p:cNvPr id="3" name="Tijdelijke aanduiding voor tekst 2"/>
          <p:cNvSpPr>
            <a:spLocks noGrp="1"/>
          </p:cNvSpPr>
          <p:nvPr>
            <p:ph sz="half" idx="1"/>
          </p:nvPr>
        </p:nvSpPr>
        <p:spPr>
          <a:xfrm>
            <a:off x="628650" y="1294365"/>
            <a:ext cx="3886200" cy="4882598"/>
          </a:xfrm>
        </p:spPr>
        <p:txBody>
          <a:bodyPr>
            <a:normAutofit/>
          </a:bodyPr>
          <a:lstStyle/>
          <a:p>
            <a:pPr marL="0" indent="0">
              <a:lnSpc>
                <a:spcPts val="1400"/>
              </a:lnSpc>
              <a:buNone/>
            </a:pPr>
            <a:r>
              <a:rPr lang="nl-NL" sz="900" b="1" dirty="0"/>
              <a:t>Deelname aan NDC Light 2020</a:t>
            </a:r>
          </a:p>
          <a:p>
            <a:pPr marL="0" indent="0">
              <a:lnSpc>
                <a:spcPts val="1400"/>
              </a:lnSpc>
              <a:spcBef>
                <a:spcPts val="0"/>
              </a:spcBef>
              <a:buNone/>
            </a:pPr>
            <a:r>
              <a:rPr lang="nl-NL" sz="900" dirty="0"/>
              <a:t>Vanwege de coronamaatregelen verliep het aanmelden voor de NDC anders dan normaal. Een deel van de deelnemers had zich al in de voorjaarperiode aangemeld voor de reguliere NDC, maar deze ging niet door. Daarnaast was het niet van alle locaties tijdig bekend of zij in het najaar NDC locatie wilden/konden zijn. </a:t>
            </a:r>
          </a:p>
          <a:p>
            <a:pPr marL="0" indent="0">
              <a:lnSpc>
                <a:spcPts val="1400"/>
              </a:lnSpc>
              <a:spcBef>
                <a:spcPts val="0"/>
              </a:spcBef>
              <a:buNone/>
            </a:pPr>
            <a:endParaRPr lang="nl-NL" sz="900" dirty="0"/>
          </a:p>
          <a:p>
            <a:pPr marL="0" indent="0">
              <a:lnSpc>
                <a:spcPts val="1400"/>
              </a:lnSpc>
              <a:spcBef>
                <a:spcPts val="0"/>
              </a:spcBef>
              <a:buNone/>
            </a:pPr>
            <a:r>
              <a:rPr lang="nl-NL" sz="900" dirty="0"/>
              <a:t>Van de 143 respondenten gaven 118 respondenten aan mee te gaan doen aan de NDC Light 2020 (83%), zeventien respondenten wisten het ten tijde van het onderzoek niet zeker (12%) en acht respondenten gaven aan niet mee te doen (6%). Van de acht respondenten die nu niet mee wilden doen gaven er vier aan volgend jaar wel weer mee te willen doen, de anderen wisten het nog niet zeker. </a:t>
            </a:r>
          </a:p>
          <a:p>
            <a:pPr marL="0" indent="0">
              <a:lnSpc>
                <a:spcPts val="1400"/>
              </a:lnSpc>
              <a:spcBef>
                <a:spcPts val="0"/>
              </a:spcBef>
              <a:buNone/>
            </a:pPr>
            <a:endParaRPr lang="nl-NL" sz="900" dirty="0"/>
          </a:p>
          <a:p>
            <a:pPr marL="0" indent="0">
              <a:lnSpc>
                <a:spcPts val="1400"/>
              </a:lnSpc>
              <a:spcBef>
                <a:spcPts val="0"/>
              </a:spcBef>
              <a:buNone/>
            </a:pPr>
            <a:r>
              <a:rPr lang="nl-NL" sz="900" dirty="0"/>
              <a:t>De respondenten die nog niet zeker waren of ze gingen deelnemen, gaven aan dat het voor hen nog onduidelijk was of hun locatie deelnam, dat zij gezondheidsproblemen hadden of dat het afhankelijk van het tijdstip van wandelen was of zij deel zouden nemen. De twijfel bij deze respondenten was dus niet voor iedereen corona gerelateerd.</a:t>
            </a:r>
          </a:p>
        </p:txBody>
      </p:sp>
      <p:sp>
        <p:nvSpPr>
          <p:cNvPr id="6" name="Tijdelijke aanduiding voor inhoud 5"/>
          <p:cNvSpPr>
            <a:spLocks noGrp="1"/>
          </p:cNvSpPr>
          <p:nvPr>
            <p:ph sz="half" idx="2"/>
          </p:nvPr>
        </p:nvSpPr>
        <p:spPr>
          <a:xfrm>
            <a:off x="4629150" y="1294365"/>
            <a:ext cx="4053296" cy="4882598"/>
          </a:xfrm>
        </p:spPr>
        <p:txBody>
          <a:bodyPr>
            <a:normAutofit/>
          </a:bodyPr>
          <a:lstStyle/>
          <a:p>
            <a:pPr marL="0" indent="0">
              <a:lnSpc>
                <a:spcPts val="1400"/>
              </a:lnSpc>
              <a:buNone/>
            </a:pPr>
            <a:r>
              <a:rPr lang="nl-NL" sz="900" dirty="0"/>
              <a:t>Voor 46 procent van de respondenten is dit jaar hun eerste deelname aan de NDC Light. De overige respondenten hebben vaker deelgenomen. De grootste groep heeft eerder in 2018 (35%) en in 2019 (50%) deelgenomen. </a:t>
            </a:r>
          </a:p>
          <a:p>
            <a:pPr marL="0" indent="0">
              <a:lnSpc>
                <a:spcPts val="1400"/>
              </a:lnSpc>
              <a:spcBef>
                <a:spcPts val="0"/>
              </a:spcBef>
              <a:buNone/>
            </a:pPr>
            <a:endParaRPr lang="nl-NL" sz="900" b="1" dirty="0"/>
          </a:p>
          <a:p>
            <a:pPr marL="0" indent="0">
              <a:lnSpc>
                <a:spcPts val="1400"/>
              </a:lnSpc>
              <a:spcBef>
                <a:spcPts val="0"/>
              </a:spcBef>
              <a:buNone/>
            </a:pPr>
            <a:r>
              <a:rPr lang="nl-NL" sz="900" b="1" dirty="0"/>
              <a:t>Redenen voor deelname</a:t>
            </a:r>
          </a:p>
          <a:p>
            <a:pPr marL="0" indent="0">
              <a:lnSpc>
                <a:spcPts val="1400"/>
              </a:lnSpc>
              <a:spcBef>
                <a:spcPts val="0"/>
              </a:spcBef>
              <a:buNone/>
            </a:pPr>
            <a:r>
              <a:rPr lang="nl-NL" sz="900" dirty="0"/>
              <a:t>Voor 90 procent van de deelnemers zijn hun redenen van deelname aan de NDC Light niet beïnvloed door het coronavirus. Voor 5 procent van de deelnemers is dit wel het geval. Zij willen vooral opnieuw en/of meer in beweging komen na de </a:t>
            </a:r>
            <a:r>
              <a:rPr lang="nl-NL" sz="900" dirty="0" err="1"/>
              <a:t>lockdown</a:t>
            </a:r>
            <a:r>
              <a:rPr lang="nl-NL" sz="900" dirty="0"/>
              <a:t> om de gezondheid te verbeteren. De overige 5 procent wist niet of zijn/haar redenen waren beïnvloed door het coronavirus. </a:t>
            </a:r>
          </a:p>
          <a:p>
            <a:pPr marL="0" indent="0">
              <a:lnSpc>
                <a:spcPts val="1400"/>
              </a:lnSpc>
              <a:spcBef>
                <a:spcPts val="0"/>
              </a:spcBef>
              <a:buNone/>
            </a:pPr>
            <a:endParaRPr lang="nl-NL" sz="900" dirty="0"/>
          </a:p>
          <a:p>
            <a:pPr marL="0" indent="0">
              <a:lnSpc>
                <a:spcPts val="1400"/>
              </a:lnSpc>
              <a:spcBef>
                <a:spcPts val="0"/>
              </a:spcBef>
              <a:buNone/>
            </a:pPr>
            <a:endParaRPr lang="nl-NL" sz="900" dirty="0"/>
          </a:p>
          <a:p>
            <a:pPr marL="0" indent="0">
              <a:buNone/>
            </a:pPr>
            <a:endParaRPr lang="nl-NL" sz="900" dirty="0"/>
          </a:p>
        </p:txBody>
      </p:sp>
      <p:sp>
        <p:nvSpPr>
          <p:cNvPr id="4" name="Tijdelijke aanduiding voor voettekst 3"/>
          <p:cNvSpPr>
            <a:spLocks noGrp="1"/>
          </p:cNvSpPr>
          <p:nvPr>
            <p:ph type="ftr" sz="quarter" idx="11"/>
          </p:nvPr>
        </p:nvSpPr>
        <p:spPr/>
        <p:txBody>
          <a:bodyPr/>
          <a:lstStyle/>
          <a:p>
            <a:r>
              <a:rPr lang="nl-NL" dirty="0"/>
              <a:t>NDC in coronatijd: deelnemers</a:t>
            </a:r>
          </a:p>
        </p:txBody>
      </p:sp>
      <p:sp>
        <p:nvSpPr>
          <p:cNvPr id="5" name="Tijdelijke aanduiding voor dianummer 4"/>
          <p:cNvSpPr>
            <a:spLocks noGrp="1"/>
          </p:cNvSpPr>
          <p:nvPr>
            <p:ph type="sldNum" sz="quarter" idx="12"/>
          </p:nvPr>
        </p:nvSpPr>
        <p:spPr/>
        <p:txBody>
          <a:bodyPr/>
          <a:lstStyle/>
          <a:p>
            <a:fld id="{960289FF-80F6-4758-8A39-AFC4980A0D1B}" type="slidenum">
              <a:rPr lang="nl-NL" smtClean="0"/>
              <a:pPr/>
              <a:t>9</a:t>
            </a:fld>
            <a:endParaRPr lang="nl-NL" dirty="0"/>
          </a:p>
        </p:txBody>
      </p:sp>
    </p:spTree>
    <p:extLst>
      <p:ext uri="{BB962C8B-B14F-4D97-AF65-F5344CB8AC3E}">
        <p14:creationId xmlns:p14="http://schemas.microsoft.com/office/powerpoint/2010/main" val="1478177418"/>
      </p:ext>
    </p:extLst>
  </p:cSld>
  <p:clrMapOvr>
    <a:masterClrMapping/>
  </p:clrMapOvr>
</p:sld>
</file>

<file path=ppt/theme/theme1.xml><?xml version="1.0" encoding="utf-8"?>
<a:theme xmlns:a="http://schemas.openxmlformats.org/drawingml/2006/main" name="Kantoorthema">
  <a:themeElements>
    <a:clrScheme name="Aangepast 1">
      <a:dk1>
        <a:srgbClr val="000000"/>
      </a:dk1>
      <a:lt1>
        <a:sysClr val="window" lastClr="FFFFFF"/>
      </a:lt1>
      <a:dk2>
        <a:srgbClr val="FFFFFF"/>
      </a:dk2>
      <a:lt2>
        <a:srgbClr val="FFFFFF"/>
      </a:lt2>
      <a:accent1>
        <a:srgbClr val="FFE512"/>
      </a:accent1>
      <a:accent2>
        <a:srgbClr val="7C0040"/>
      </a:accent2>
      <a:accent3>
        <a:srgbClr val="00ADEF"/>
      </a:accent3>
      <a:accent4>
        <a:srgbClr val="FFE512"/>
      </a:accent4>
      <a:accent5>
        <a:srgbClr val="7C0040"/>
      </a:accent5>
      <a:accent6>
        <a:srgbClr val="00ADEF"/>
      </a:accent6>
      <a:hlink>
        <a:srgbClr val="000000"/>
      </a:hlink>
      <a:folHlink>
        <a:srgbClr val="000000"/>
      </a:folHlink>
    </a:clrScheme>
    <a:fontScheme name="Kantoorthema">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 sjabloon geen afbeelding" id="{164764A5-5ED0-4755-BAE5-26EA5D2860DD}" vid="{4F35CC3C-4D18-4BC9-B629-D4CCC1C124B4}"/>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Mulier">
    <a:dk1>
      <a:sysClr val="windowText" lastClr="000000"/>
    </a:dk1>
    <a:lt1>
      <a:sysClr val="window" lastClr="FFFFFF"/>
    </a:lt1>
    <a:dk2>
      <a:srgbClr val="FFFFFF"/>
    </a:dk2>
    <a:lt2>
      <a:srgbClr val="FFFFFF"/>
    </a:lt2>
    <a:accent1>
      <a:srgbClr val="E1E512"/>
    </a:accent1>
    <a:accent2>
      <a:srgbClr val="7C0040"/>
    </a:accent2>
    <a:accent3>
      <a:srgbClr val="00ADEF"/>
    </a:accent3>
    <a:accent4>
      <a:srgbClr val="E1E512"/>
    </a:accent4>
    <a:accent5>
      <a:srgbClr val="7C0040"/>
    </a:accent5>
    <a:accent6>
      <a:srgbClr val="00ADEF"/>
    </a:accent6>
    <a:hlink>
      <a:srgbClr val="00ADEF"/>
    </a:hlink>
    <a:folHlink>
      <a:srgbClr val="7C0040"/>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Mulier">
    <a:dk1>
      <a:sysClr val="windowText" lastClr="000000"/>
    </a:dk1>
    <a:lt1>
      <a:sysClr val="window" lastClr="FFFFFF"/>
    </a:lt1>
    <a:dk2>
      <a:srgbClr val="FFFFFF"/>
    </a:dk2>
    <a:lt2>
      <a:srgbClr val="FFFFFF"/>
    </a:lt2>
    <a:accent1>
      <a:srgbClr val="E1E512"/>
    </a:accent1>
    <a:accent2>
      <a:srgbClr val="7C0040"/>
    </a:accent2>
    <a:accent3>
      <a:srgbClr val="00ADEF"/>
    </a:accent3>
    <a:accent4>
      <a:srgbClr val="E1E512"/>
    </a:accent4>
    <a:accent5>
      <a:srgbClr val="7C0040"/>
    </a:accent5>
    <a:accent6>
      <a:srgbClr val="00ADEF"/>
    </a:accent6>
    <a:hlink>
      <a:srgbClr val="00ADEF"/>
    </a:hlink>
    <a:folHlink>
      <a:srgbClr val="7C0040"/>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Mulier">
    <a:dk1>
      <a:sysClr val="windowText" lastClr="000000"/>
    </a:dk1>
    <a:lt1>
      <a:sysClr val="window" lastClr="FFFFFF"/>
    </a:lt1>
    <a:dk2>
      <a:srgbClr val="FFFFFF"/>
    </a:dk2>
    <a:lt2>
      <a:srgbClr val="FFFFFF"/>
    </a:lt2>
    <a:accent1>
      <a:srgbClr val="E1E512"/>
    </a:accent1>
    <a:accent2>
      <a:srgbClr val="7C0040"/>
    </a:accent2>
    <a:accent3>
      <a:srgbClr val="00ADEF"/>
    </a:accent3>
    <a:accent4>
      <a:srgbClr val="E1E512"/>
    </a:accent4>
    <a:accent5>
      <a:srgbClr val="7C0040"/>
    </a:accent5>
    <a:accent6>
      <a:srgbClr val="00ADEF"/>
    </a:accent6>
    <a:hlink>
      <a:srgbClr val="00ADEF"/>
    </a:hlink>
    <a:folHlink>
      <a:srgbClr val="7C0040"/>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Mulier">
    <a:dk1>
      <a:sysClr val="windowText" lastClr="000000"/>
    </a:dk1>
    <a:lt1>
      <a:sysClr val="window" lastClr="FFFFFF"/>
    </a:lt1>
    <a:dk2>
      <a:srgbClr val="FFFFFF"/>
    </a:dk2>
    <a:lt2>
      <a:srgbClr val="FFFFFF"/>
    </a:lt2>
    <a:accent1>
      <a:srgbClr val="E1E512"/>
    </a:accent1>
    <a:accent2>
      <a:srgbClr val="7C0040"/>
    </a:accent2>
    <a:accent3>
      <a:srgbClr val="00ADEF"/>
    </a:accent3>
    <a:accent4>
      <a:srgbClr val="E1E512"/>
    </a:accent4>
    <a:accent5>
      <a:srgbClr val="7C0040"/>
    </a:accent5>
    <a:accent6>
      <a:srgbClr val="00ADEF"/>
    </a:accent6>
    <a:hlink>
      <a:srgbClr val="00ADEF"/>
    </a:hlink>
    <a:folHlink>
      <a:srgbClr val="7C0040"/>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B33A2B83A948B49AAC2E7AD951827DA" ma:contentTypeVersion="12" ma:contentTypeDescription="Een nieuw document maken." ma:contentTypeScope="" ma:versionID="b029ca43e0712cecf46e5212109a99a2">
  <xsd:schema xmlns:xsd="http://www.w3.org/2001/XMLSchema" xmlns:xs="http://www.w3.org/2001/XMLSchema" xmlns:p="http://schemas.microsoft.com/office/2006/metadata/properties" xmlns:ns2="8029db10-6c0f-4580-94da-46df92a52ccb" xmlns:ns3="879f2f8f-803c-426a-ac83-f4e9f118ea07" targetNamespace="http://schemas.microsoft.com/office/2006/metadata/properties" ma:root="true" ma:fieldsID="26a46059cf909066d8e01ef027e32b95" ns2:_="" ns3:_="">
    <xsd:import namespace="8029db10-6c0f-4580-94da-46df92a52ccb"/>
    <xsd:import namespace="879f2f8f-803c-426a-ac83-f4e9f118ea07"/>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029db10-6c0f-4580-94da-46df92a52cc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79f2f8f-803c-426a-ac83-f4e9f118ea07" elementFormDefault="qualified">
    <xsd:import namespace="http://schemas.microsoft.com/office/2006/documentManagement/types"/>
    <xsd:import namespace="http://schemas.microsoft.com/office/infopath/2007/PartnerControls"/>
    <xsd:element name="SharedWithUsers" ma:index="18"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59302FF-1508-4DE4-9BC6-E29CEE09BE10}">
  <ds:schemaRefs>
    <ds:schemaRef ds:uri="http://schemas.microsoft.com/sharepoint/v3/contenttype/forms"/>
  </ds:schemaRefs>
</ds:datastoreItem>
</file>

<file path=customXml/itemProps2.xml><?xml version="1.0" encoding="utf-8"?>
<ds:datastoreItem xmlns:ds="http://schemas.openxmlformats.org/officeDocument/2006/customXml" ds:itemID="{4629B5BE-C553-4E34-A55D-4E2F8D5A3BF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029db10-6c0f-4580-94da-46df92a52ccb"/>
    <ds:schemaRef ds:uri="879f2f8f-803c-426a-ac83-f4e9f118ea0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9E59588-38A8-40A7-A48F-502F0ECB5809}">
  <ds:schemaRefs>
    <ds:schemaRef ds:uri="http://schemas.microsoft.com/office/2006/metadata/properties"/>
    <ds:schemaRef ds:uri="http://schemas.microsoft.com/office/2006/documentManagement/types"/>
    <ds:schemaRef ds:uri="http://schemas.microsoft.com/office/infopath/2007/PartnerControls"/>
    <ds:schemaRef ds:uri="http://purl.org/dc/dcmitype/"/>
    <ds:schemaRef ds:uri="8029db10-6c0f-4580-94da-46df92a52ccb"/>
    <ds:schemaRef ds:uri="http://www.w3.org/XML/1998/namespace"/>
    <ds:schemaRef ds:uri="http://purl.org/dc/elements/1.1/"/>
    <ds:schemaRef ds:uri="http://schemas.openxmlformats.org/package/2006/metadata/core-properties"/>
    <ds:schemaRef ds:uri="879f2f8f-803c-426a-ac83-f4e9f118ea07"/>
    <ds:schemaRef ds:uri="http://purl.org/dc/terms/"/>
  </ds:schemaRefs>
</ds:datastoreItem>
</file>

<file path=docProps/app.xml><?xml version="1.0" encoding="utf-8"?>
<Properties xmlns="http://schemas.openxmlformats.org/officeDocument/2006/extended-properties" xmlns:vt="http://schemas.openxmlformats.org/officeDocument/2006/docPropsVTypes">
  <Template>PPT sjabloon geen afbeelding</Template>
  <TotalTime>5154</TotalTime>
  <Words>5583</Words>
  <Application>Microsoft Office PowerPoint</Application>
  <PresentationFormat>Diavoorstelling (4:3)</PresentationFormat>
  <Paragraphs>236</Paragraphs>
  <Slides>21</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21</vt:i4>
      </vt:variant>
    </vt:vector>
  </HeadingPairs>
  <TitlesOfParts>
    <vt:vector size="27" baseType="lpstr">
      <vt:lpstr>Arial</vt:lpstr>
      <vt:lpstr>Calibri</vt:lpstr>
      <vt:lpstr>Lucida Sans</vt:lpstr>
      <vt:lpstr>Times New Roman</vt:lpstr>
      <vt:lpstr>Trebuchet MS</vt:lpstr>
      <vt:lpstr>Kantoorthema</vt:lpstr>
      <vt:lpstr>Nationale Diabetes Challenge in coronatijd: wensen en behoeften van deelnemers</vt:lpstr>
      <vt:lpstr>Inhoudsopgave</vt:lpstr>
      <vt:lpstr>1. Inleiding</vt:lpstr>
      <vt:lpstr>1. Inleiding</vt:lpstr>
      <vt:lpstr>1. Inleiding</vt:lpstr>
      <vt:lpstr>2. Resultaten</vt:lpstr>
      <vt:lpstr>2.1 Invloed van coronamaatregelen op beweeggedrag</vt:lpstr>
      <vt:lpstr>2.1 Invloed van coronamaatregelen op beweeggedrag</vt:lpstr>
      <vt:lpstr>2.2 Deelname aan NDC Light in coronatijd</vt:lpstr>
      <vt:lpstr>2.2 Deelname aan NDC Light in coronatijd</vt:lpstr>
      <vt:lpstr>2.3 Coronamaatregelen bij de NDC Light</vt:lpstr>
      <vt:lpstr>2.3 Coronamaatregelen bij de NDC Light</vt:lpstr>
      <vt:lpstr>2.4 Ondersteuning</vt:lpstr>
      <vt:lpstr>3. Conclusie</vt:lpstr>
      <vt:lpstr>3. Conclusie en aanbevelingen</vt:lpstr>
      <vt:lpstr>3. Conclusie en aanbevelingen</vt:lpstr>
      <vt:lpstr>4. Bijlagen</vt:lpstr>
      <vt:lpstr>4.1 Methode en achtergrondkenmerken</vt:lpstr>
      <vt:lpstr>4.2 Beweeggedrag voor de coronamaatregelen</vt:lpstr>
      <vt:lpstr>4.3 Referenties</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Kwetsbare personen in beweging: aanpassing van het beweegaanbod aan het ‘nieuwe normaal’</dc:title>
  <dc:creator>Corry Floor</dc:creator>
  <cp:lastModifiedBy>Corry Floor</cp:lastModifiedBy>
  <cp:revision>315</cp:revision>
  <dcterms:created xsi:type="dcterms:W3CDTF">2020-09-10T12:36:40Z</dcterms:created>
  <dcterms:modified xsi:type="dcterms:W3CDTF">2021-01-20T14:07:20Z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0x0101003B33A2B83A948B49AAC2E7AD951827DA</vt:lpwstr>
  </property>
</Properties>
</file>